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25.png" ContentType="image/png"/>
  <Override PartName="/ppt/media/image42.jpeg" ContentType="image/jpe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12.png" ContentType="image/png"/>
  <Override PartName="/ppt/media/image40.png" ContentType="image/png"/>
  <Override PartName="/ppt/media/image41.jpeg" ContentType="image/jpeg"/>
  <Override PartName="/ppt/media/image45.jpeg" ContentType="image/jpeg"/>
  <Override PartName="/ppt/media/image48.jpeg" ContentType="image/jpeg"/>
  <Override PartName="/ppt/media/image13.png" ContentType="image/png"/>
  <Override PartName="/ppt/media/image44.jpeg" ContentType="image/jpeg"/>
  <Override PartName="/ppt/media/image46.png" ContentType="image/png"/>
  <Override PartName="/ppt/media/image11.png" ContentType="image/png"/>
  <Override PartName="/ppt/media/image30.jpeg" ContentType="image/jpeg"/>
  <Override PartName="/ppt/media/image43.png" ContentType="image/png"/>
  <Override PartName="/ppt/media/image47.jpeg" ContentType="image/jpeg"/>
  <Override PartName="/ppt/media/image4.png" ContentType="image/png"/>
  <Override PartName="/ppt/media/image31.jpeg" ContentType="image/jpeg"/>
  <Override PartName="/ppt/media/image37.png" ContentType="image/png"/>
  <Override PartName="/ppt/media/image34.jpeg" ContentType="image/jpeg"/>
  <Override PartName="/ppt/media/image7.png" ContentType="image/png"/>
  <Override PartName="/ppt/media/image9.png" ContentType="image/png"/>
  <Override PartName="/ppt/media/image22.jpeg" ContentType="image/jpeg"/>
  <Override PartName="/ppt/media/image39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8.jpeg" ContentType="image/jpeg"/>
  <Override PartName="/ppt/media/image38.jpeg" ContentType="image/jpeg"/>
  <Override PartName="/ppt/media/image28.png" ContentType="image/png"/>
  <Override PartName="/ppt/media/image35.jpeg" ContentType="image/jpeg"/>
  <Override PartName="/ppt/media/image10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2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D3F796-F7AB-4DE8-BA2E-D84EC2A8B7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082A1A-E11A-44DC-96E9-ABFF5E2198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63C6FD-B025-4213-A851-7CE8979C9E4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38FB59-A6D2-4552-BB88-D8ECECD5E78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59AF13-2466-4F3D-B231-46706886F9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58A184-D9FD-4806-9914-E6A96AB7EB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13B21E-D771-4CBD-9604-2E7011528E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A4A798-F9DD-4D2C-AEE9-C6DCB8AE79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3C4079-08A0-4158-9660-FBE9377C1F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E39B4D-BB9F-40B1-94A1-619F9AD4D5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7CF71E-F6C6-4F90-AED7-0F03BBB1A0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7B6D75-4E0F-454A-BC30-7F52C43CB2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0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8B4205-747B-4A9E-8ADA-5D96F0FF174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/>
          <p:nvPr/>
        </p:nvGrpSpPr>
        <p:grpSpPr>
          <a:xfrm>
            <a:off x="16298640" y="-858960"/>
            <a:ext cx="2037600" cy="11957760"/>
            <a:chOff x="16298640" y="-858960"/>
            <a:chExt cx="2037600" cy="11957760"/>
          </a:xfrm>
        </p:grpSpPr>
        <p:sp>
          <p:nvSpPr>
            <p:cNvPr id="42" name="Freeform 3"/>
            <p:cNvSpPr/>
            <p:nvPr/>
          </p:nvSpPr>
          <p:spPr>
            <a:xfrm rot="16200000">
              <a:off x="11392560" y="4155480"/>
              <a:ext cx="11957760" cy="1928880"/>
            </a:xfrm>
            <a:custGeom>
              <a:avLst/>
              <a:gdLst>
                <a:gd name="textAreaLeft" fmla="*/ 0 w 11957760"/>
                <a:gd name="textAreaRight" fmla="*/ 11958120 w 11957760"/>
                <a:gd name="textAreaTop" fmla="*/ 0 h 1928880"/>
                <a:gd name="textAreaBottom" fmla="*/ 1929240 h 1928880"/>
              </a:gdLst>
              <a:ahLst/>
              <a:rect l="textAreaLeft" t="textAreaTop" r="textAreaRight" b="textAreaBottom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TextBox 4"/>
            <p:cNvSpPr/>
            <p:nvPr/>
          </p:nvSpPr>
          <p:spPr>
            <a:xfrm rot="16200000">
              <a:off x="11338560" y="4101120"/>
              <a:ext cx="11957760" cy="203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4" name="Freeform 5"/>
          <p:cNvSpPr/>
          <p:nvPr/>
        </p:nvSpPr>
        <p:spPr>
          <a:xfrm>
            <a:off x="10690560" y="168840"/>
            <a:ext cx="2647440" cy="2647440"/>
          </a:xfrm>
          <a:custGeom>
            <a:avLst/>
            <a:gdLst>
              <a:gd name="textAreaLeft" fmla="*/ 0 w 2647440"/>
              <a:gd name="textAreaRight" fmla="*/ 2647800 w 2647440"/>
              <a:gd name="textAreaTop" fmla="*/ 0 h 2647440"/>
              <a:gd name="textAreaBottom" fmla="*/ 2647800 h 2647440"/>
            </a:gdLst>
            <a:ahLst/>
            <a:rect l="textAreaLeft" t="textAreaTop" r="textAreaRight" b="textAreaBottom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5" name="Group 6"/>
          <p:cNvGrpSpPr/>
          <p:nvPr/>
        </p:nvGrpSpPr>
        <p:grpSpPr>
          <a:xfrm>
            <a:off x="10378440" y="649440"/>
            <a:ext cx="7518960" cy="8987400"/>
            <a:chOff x="10378440" y="649440"/>
            <a:chExt cx="7518960" cy="8987400"/>
          </a:xfrm>
        </p:grpSpPr>
        <p:sp>
          <p:nvSpPr>
            <p:cNvPr id="46" name="Freeform 7"/>
            <p:cNvSpPr/>
            <p:nvPr/>
          </p:nvSpPr>
          <p:spPr>
            <a:xfrm>
              <a:off x="10378440" y="649440"/>
              <a:ext cx="7518960" cy="8987400"/>
            </a:xfrm>
            <a:custGeom>
              <a:avLst/>
              <a:gdLst>
                <a:gd name="textAreaLeft" fmla="*/ 0 w 7518960"/>
                <a:gd name="textAreaRight" fmla="*/ 7519320 w 7518960"/>
                <a:gd name="textAreaTop" fmla="*/ 0 h 8987400"/>
                <a:gd name="textAreaBottom" fmla="*/ 8987760 h 8987400"/>
              </a:gdLst>
              <a:ahLst/>
              <a:rect l="textAreaLeft" t="textAreaTop" r="textAreaRight" b="textAreaBottom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7" name="Freeform 8"/>
          <p:cNvSpPr/>
          <p:nvPr/>
        </p:nvSpPr>
        <p:spPr>
          <a:xfrm>
            <a:off x="136800" y="8115480"/>
            <a:ext cx="2647440" cy="2647440"/>
          </a:xfrm>
          <a:custGeom>
            <a:avLst/>
            <a:gdLst>
              <a:gd name="textAreaLeft" fmla="*/ 0 w 2647440"/>
              <a:gd name="textAreaRight" fmla="*/ 2647800 w 2647440"/>
              <a:gd name="textAreaTop" fmla="*/ 0 h 2647440"/>
              <a:gd name="textAreaBottom" fmla="*/ 2647800 h 2647440"/>
            </a:gdLst>
            <a:ahLst/>
            <a:rect l="textAreaLeft" t="textAreaTop" r="textAreaRight" b="textAreaBottom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Freeform 9"/>
          <p:cNvSpPr/>
          <p:nvPr/>
        </p:nvSpPr>
        <p:spPr>
          <a:xfrm>
            <a:off x="211680" y="312840"/>
            <a:ext cx="2572560" cy="2300040"/>
          </a:xfrm>
          <a:custGeom>
            <a:avLst/>
            <a:gdLst>
              <a:gd name="textAreaLeft" fmla="*/ 0 w 2572560"/>
              <a:gd name="textAreaRight" fmla="*/ 2572920 w 2572560"/>
              <a:gd name="textAreaTop" fmla="*/ 0 h 2300040"/>
              <a:gd name="textAreaBottom" fmla="*/ 2300400 h 2300040"/>
            </a:gdLst>
            <a:ahLst/>
            <a:rect l="textAreaLeft" t="textAreaTop" r="textAreaRight" b="textAreaBottom"/>
            <a:pathLst>
              <a:path w="2572863" h="2300569">
                <a:moveTo>
                  <a:pt x="0" y="0"/>
                </a:moveTo>
                <a:lnTo>
                  <a:pt x="2572863" y="0"/>
                </a:lnTo>
                <a:lnTo>
                  <a:pt x="2572863" y="2300569"/>
                </a:lnTo>
                <a:lnTo>
                  <a:pt x="0" y="23005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0"/>
          <p:cNvSpPr/>
          <p:nvPr/>
        </p:nvSpPr>
        <p:spPr>
          <a:xfrm>
            <a:off x="211680" y="3019680"/>
            <a:ext cx="11518560" cy="452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459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ПОЛИТИЧЕСКАЯ БЕЗОПАСНОСТЬ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459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КАК ОСНОВА ОБЩЕСТВЕННО-ПОЛИТИЧЕСКОЙ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459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СТАБИЛЬНОСТИ СУВЕРЕННОГО ГОСУДАРСТВА.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459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ИЗБИРАТЕЛЬНАЯ КАМПАНИЯ 2024 ГОДА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459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В НОВЫХ ПРАВОВЫХ УСЛОВИЯХ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Num" idx="12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ED78663-C91D-4B01-98A1-496A982E2EF0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6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Прямоугольник 3"/>
          <p:cNvSpPr/>
          <p:nvPr/>
        </p:nvSpPr>
        <p:spPr>
          <a:xfrm>
            <a:off x="898920" y="1257480"/>
            <a:ext cx="16763760" cy="1676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Сегодня отдельными государствами и коалициями активно используются инструменты политико-дипломатического, экономического и иного давления для продвижения своих интересов.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6" descr=""/>
          <p:cNvPicPr/>
          <p:nvPr/>
        </p:nvPicPr>
        <p:blipFill>
          <a:blip r:embed="rId1"/>
          <a:stretch/>
        </p:blipFill>
        <p:spPr>
          <a:xfrm>
            <a:off x="898920" y="3157560"/>
            <a:ext cx="1834200" cy="122256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8" descr=""/>
          <p:cNvPicPr/>
          <p:nvPr/>
        </p:nvPicPr>
        <p:blipFill>
          <a:blip r:embed="rId2"/>
          <a:stretch/>
        </p:blipFill>
        <p:spPr>
          <a:xfrm>
            <a:off x="898920" y="4847760"/>
            <a:ext cx="1834200" cy="122256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10" descr=""/>
          <p:cNvPicPr/>
          <p:nvPr/>
        </p:nvPicPr>
        <p:blipFill>
          <a:blip r:embed="rId3"/>
          <a:stretch/>
        </p:blipFill>
        <p:spPr>
          <a:xfrm>
            <a:off x="3200400" y="4048560"/>
            <a:ext cx="1815120" cy="1209960"/>
          </a:xfrm>
          <a:prstGeom prst="rect">
            <a:avLst/>
          </a:prstGeom>
          <a:ln w="0">
            <a:noFill/>
          </a:ln>
        </p:spPr>
      </p:pic>
      <p:sp>
        <p:nvSpPr>
          <p:cNvPr id="151" name="Стрелка: вправо 11"/>
          <p:cNvSpPr/>
          <p:nvPr/>
        </p:nvSpPr>
        <p:spPr>
          <a:xfrm>
            <a:off x="5791320" y="4152960"/>
            <a:ext cx="2057040" cy="122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2" name="Прямоугольник 12"/>
          <p:cNvSpPr/>
          <p:nvPr/>
        </p:nvSpPr>
        <p:spPr>
          <a:xfrm>
            <a:off x="8400960" y="3160080"/>
            <a:ext cx="2952360" cy="27100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анонсируется вступление в ЕС «в обозримой перспективе»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14" descr=""/>
          <p:cNvPicPr/>
          <p:nvPr/>
        </p:nvPicPr>
        <p:blipFill>
          <a:blip r:embed="rId4"/>
          <a:stretch/>
        </p:blipFill>
        <p:spPr>
          <a:xfrm>
            <a:off x="883080" y="6927480"/>
            <a:ext cx="1904760" cy="1266480"/>
          </a:xfrm>
          <a:prstGeom prst="rect">
            <a:avLst/>
          </a:prstGeom>
          <a:ln w="0">
            <a:noFill/>
          </a:ln>
        </p:spPr>
      </p:pic>
      <p:sp>
        <p:nvSpPr>
          <p:cNvPr id="154" name="Стрелка: вправо 15"/>
          <p:cNvSpPr/>
          <p:nvPr/>
        </p:nvSpPr>
        <p:spPr>
          <a:xfrm>
            <a:off x="3733920" y="6949440"/>
            <a:ext cx="2057040" cy="1222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5" name="Прямоугольник 16"/>
          <p:cNvSpPr/>
          <p:nvPr/>
        </p:nvSpPr>
        <p:spPr>
          <a:xfrm>
            <a:off x="6191280" y="6205680"/>
            <a:ext cx="5162040" cy="27100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размещение на армянской территории Гражданской миссии ЕС,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Прямоугольник 17"/>
          <p:cNvSpPr/>
          <p:nvPr/>
        </p:nvSpPr>
        <p:spPr>
          <a:xfrm>
            <a:off x="12500640" y="3214440"/>
            <a:ext cx="5162040" cy="42908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В 2023 году ЕС принял «меры помощи» в поддержку вооруженных сил Молдовы и Грузии за счет Европейского фонда мира.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8"/>
          <p:cNvSpPr/>
          <p:nvPr/>
        </p:nvSpPr>
        <p:spPr>
          <a:xfrm>
            <a:off x="1295280" y="4387680"/>
            <a:ext cx="107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Украина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TextBox 19"/>
          <p:cNvSpPr/>
          <p:nvPr/>
        </p:nvSpPr>
        <p:spPr>
          <a:xfrm>
            <a:off x="1333440" y="6093720"/>
            <a:ext cx="107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Молдова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TextBox 20"/>
          <p:cNvSpPr/>
          <p:nvPr/>
        </p:nvSpPr>
        <p:spPr>
          <a:xfrm>
            <a:off x="3683160" y="5360040"/>
            <a:ext cx="107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Грузия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TextBox 21"/>
          <p:cNvSpPr/>
          <p:nvPr/>
        </p:nvSpPr>
        <p:spPr>
          <a:xfrm>
            <a:off x="1276920" y="8251560"/>
            <a:ext cx="107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Армения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Num" idx="13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1F0AAE6-7B5C-4A56-869A-0BBA07DEE3B6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2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Прямоугольник 3"/>
          <p:cNvSpPr/>
          <p:nvPr/>
        </p:nvSpPr>
        <p:spPr>
          <a:xfrm>
            <a:off x="898920" y="1257480"/>
            <a:ext cx="16763760" cy="1676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Для оказания давления на суверенное белорусское государство западные субъекты международной политики используют инструменты «мягкой силы»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4"/>
          <p:cNvSpPr/>
          <p:nvPr/>
        </p:nvSpPr>
        <p:spPr>
          <a:xfrm>
            <a:off x="898920" y="3126600"/>
            <a:ext cx="5196600" cy="2016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санкционный прессинг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5"/>
          <p:cNvSpPr/>
          <p:nvPr/>
        </p:nvSpPr>
        <p:spPr>
          <a:xfrm>
            <a:off x="12466080" y="3314520"/>
            <a:ext cx="519660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медийная война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 6"/>
          <p:cNvSpPr/>
          <p:nvPr/>
        </p:nvSpPr>
        <p:spPr>
          <a:xfrm>
            <a:off x="6682680" y="3207600"/>
            <a:ext cx="5196600" cy="1935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искусственное ограничение официальных контактов с Беларусью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7" name="Таблица 8"/>
          <p:cNvGraphicFramePr/>
          <p:nvPr/>
        </p:nvGraphicFramePr>
        <p:xfrm>
          <a:off x="932400" y="5336640"/>
          <a:ext cx="16671960" cy="5014800"/>
        </p:xfrm>
        <a:graphic>
          <a:graphicData uri="http://schemas.openxmlformats.org/drawingml/2006/table">
            <a:tbl>
              <a:tblPr/>
              <a:tblGrid>
                <a:gridCol w="5105160"/>
                <a:gridCol w="11566800"/>
              </a:tblGrid>
              <a:tr h="883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СТРАНА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ПРИМЕР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858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Литва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СМИ Литвы материал о Беларуси, содержащий объективную информацию о нашей стране, появляется один раз в полгода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58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Латвия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 марта 2020 г. в отношении граждан Беларуси действуют ограничения на получение виз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58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Польша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запрещено реализовывать совместно с официальными представителями белорусской стороны любые мероприятия под угрозой наступления правовой ответственности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58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3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Швейцария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 июле 2023 г. белорусским учащимся – участникам 55-й Международной химической олимпиады (IChO 2023), проходившей на базе Швейцарской высшей технической школы Цюриха (ETH Zürich), было запрещено выступать в статусе национальной команды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168" name="Рисунок 8" descr=""/>
          <p:cNvPicPr/>
          <p:nvPr/>
        </p:nvPicPr>
        <p:blipFill>
          <a:blip r:embed="rId1"/>
          <a:srcRect l="0" t="12259" r="0" b="12513"/>
          <a:stretch/>
        </p:blipFill>
        <p:spPr>
          <a:xfrm>
            <a:off x="2505600" y="6317280"/>
            <a:ext cx="991440" cy="53568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9" descr=""/>
          <p:cNvPicPr/>
          <p:nvPr/>
        </p:nvPicPr>
        <p:blipFill>
          <a:blip r:embed="rId2"/>
          <a:srcRect l="0" t="20776" r="1114" b="21129"/>
          <a:stretch/>
        </p:blipFill>
        <p:spPr>
          <a:xfrm>
            <a:off x="2505600" y="7209360"/>
            <a:ext cx="991440" cy="533880"/>
          </a:xfrm>
          <a:prstGeom prst="rect">
            <a:avLst/>
          </a:prstGeom>
          <a:ln w="0">
            <a:noFill/>
          </a:ln>
        </p:spPr>
      </p:pic>
      <p:pic>
        <p:nvPicPr>
          <p:cNvPr id="170" name="Рисунок 10" descr=""/>
          <p:cNvPicPr/>
          <p:nvPr/>
        </p:nvPicPr>
        <p:blipFill>
          <a:blip r:embed="rId3"/>
          <a:srcRect l="0" t="17788" r="0" b="16313"/>
          <a:stretch/>
        </p:blipFill>
        <p:spPr>
          <a:xfrm>
            <a:off x="2510280" y="8060040"/>
            <a:ext cx="991440" cy="51480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2" descr=""/>
          <p:cNvPicPr/>
          <p:nvPr/>
        </p:nvPicPr>
        <p:blipFill>
          <a:blip r:embed="rId4"/>
          <a:stretch/>
        </p:blipFill>
        <p:spPr>
          <a:xfrm>
            <a:off x="3124080" y="8891640"/>
            <a:ext cx="965160" cy="6429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Num" idx="14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64283B3-E448-4D1E-AF2D-95F3746F5BBF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3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Прямоугольник 3"/>
          <p:cNvSpPr/>
          <p:nvPr/>
        </p:nvSpPr>
        <p:spPr>
          <a:xfrm>
            <a:off x="898920" y="1257480"/>
            <a:ext cx="16763760" cy="1676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Сравнительно небольшое по размерам белорусское государство продолжает успешно сопротивляться таким гигантам, как Евросоюз и США.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4"/>
          <p:cNvSpPr/>
          <p:nvPr/>
        </p:nvSpPr>
        <p:spPr>
          <a:xfrm>
            <a:off x="898920" y="3386160"/>
            <a:ext cx="5044320" cy="6405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Единственный способ успешно противостоять нынешней неприкрытой гибридной агрессии и грабительским санкциям, обеспечить политическую безопасность – единство народа на основе Конституции Республики Беларусь.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6" descr=""/>
          <p:cNvPicPr/>
          <p:nvPr/>
        </p:nvPicPr>
        <p:blipFill>
          <a:blip r:embed="rId1"/>
          <a:stretch/>
        </p:blipFill>
        <p:spPr>
          <a:xfrm>
            <a:off x="8593920" y="3386160"/>
            <a:ext cx="7403040" cy="64051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ldNum" idx="15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9CBBA7-0701-4782-B068-C522AB91CF42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8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Прямоугольник 5"/>
          <p:cNvSpPr/>
          <p:nvPr/>
        </p:nvSpPr>
        <p:spPr>
          <a:xfrm>
            <a:off x="762120" y="1790640"/>
            <a:ext cx="16763760" cy="2666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Политическая безопасность – состояние защищенности политической системы Республики Беларусь от внутренних и внешних угроз, обеспечивающее реализацию независимой государственной политики, гармоничное развитие общества и государства, сохранение традиционных основополагающих ценностей белорусского народа, соблюдение конституционных прав и свобод личности.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Прямоугольник 6"/>
          <p:cNvSpPr/>
          <p:nvPr/>
        </p:nvSpPr>
        <p:spPr>
          <a:xfrm>
            <a:off x="762120" y="4730040"/>
            <a:ext cx="5196600" cy="399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Сегодня в мировом рейтинге Беларусь имеет высший для себя показатель с 1996 года – 0,74 балла.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(согласно </a:t>
            </a:r>
            <a:r>
              <a:rPr b="1" lang="en-US" sz="3200" spc="-1" strike="noStrike">
                <a:solidFill>
                  <a:schemeClr val="lt1"/>
                </a:solidFill>
                <a:latin typeface="Times New Roman"/>
              </a:rPr>
              <a:t>данным рейтинга The Global Economy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)</a:t>
            </a:r>
            <a:r>
              <a:rPr b="1" lang="en-US" sz="3200" spc="-1" strike="noStrike">
                <a:solidFill>
                  <a:schemeClr val="lt1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Прямоугольник 7"/>
          <p:cNvSpPr/>
          <p:nvPr/>
        </p:nvSpPr>
        <p:spPr>
          <a:xfrm>
            <a:off x="6545520" y="4758480"/>
            <a:ext cx="5196600" cy="399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среднее значение индекса политической стабильности для Беларуси с 1996 по 2021 год составляло 0,12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 8"/>
          <p:cNvSpPr/>
          <p:nvPr/>
        </p:nvSpPr>
        <p:spPr>
          <a:xfrm>
            <a:off x="12328920" y="4730040"/>
            <a:ext cx="5196600" cy="399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средний мировой показатель в 2021 году по 194 странам составил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0,07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ldNum" idx="16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726DC68-FFB0-4632-B7B0-7DF6D6FA1D4C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4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Прямоугольник 3"/>
          <p:cNvSpPr/>
          <p:nvPr/>
        </p:nvSpPr>
        <p:spPr>
          <a:xfrm>
            <a:off x="762120" y="1790640"/>
            <a:ext cx="1676376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Яркое свидетельство обеспечения политической безопасности – достижение общественного согласия по ключевым вопросам развития белорусского государства.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4"/>
          <p:cNvSpPr/>
          <p:nvPr/>
        </p:nvSpPr>
        <p:spPr>
          <a:xfrm>
            <a:off x="762120" y="3732480"/>
            <a:ext cx="5714640" cy="45100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Подтверждением этому стали результаты республиканского референдума 27 февраля 2022 г. по вопросу внесения изменений и дополнений в Конституцию Республики Беларусь.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Стрелка: вправо 5"/>
          <p:cNvSpPr/>
          <p:nvPr/>
        </p:nvSpPr>
        <p:spPr>
          <a:xfrm>
            <a:off x="7162920" y="5330520"/>
            <a:ext cx="1980720" cy="1301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8" name="Прямоугольник 6"/>
          <p:cNvSpPr/>
          <p:nvPr/>
        </p:nvSpPr>
        <p:spPr>
          <a:xfrm>
            <a:off x="9677520" y="3884760"/>
            <a:ext cx="7848360" cy="2096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голосовании на референдуме приняло участие 5 359 403 гражданина, или 78,63% от числа граждан, внесенных в списки для голосования.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7"/>
          <p:cNvSpPr/>
          <p:nvPr/>
        </p:nvSpPr>
        <p:spPr>
          <a:xfrm>
            <a:off x="9677520" y="6145920"/>
            <a:ext cx="7848360" cy="2096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 принятие решения по вынесенному на референдум вопросу проголосовало 4 440 830 граждан, или 82,86% от принявших участие в голосовании граждан.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Num" idx="17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C064906-474E-475B-9B4C-60E29F753ECE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Прямоугольник 3"/>
          <p:cNvSpPr/>
          <p:nvPr/>
        </p:nvSpPr>
        <p:spPr>
          <a:xfrm>
            <a:off x="762120" y="1790640"/>
            <a:ext cx="1676376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Повышение статуса ВНС – яркий пример реализации принципов народовластия, открытости государства для общества в нашей стране.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4"/>
          <p:cNvSpPr/>
          <p:nvPr/>
        </p:nvSpPr>
        <p:spPr>
          <a:xfrm>
            <a:off x="762120" y="3467160"/>
            <a:ext cx="5333760" cy="64368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Особый правовой статус Всебелорусского народного собрания как высшего представительного органа народовластия обеспечивается участием в его деятельности представителей всех ветвей власти, органов местного самоуправления, а также гражданского общества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5"/>
          <p:cNvSpPr/>
          <p:nvPr/>
        </p:nvSpPr>
        <p:spPr>
          <a:xfrm>
            <a:off x="6477120" y="3467160"/>
            <a:ext cx="5333760" cy="64368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ВНС призвано выполнять основную стабилизирующую роль в отношениях между ветвями власти и, соответственно, наделяется достаточным функционалом для предотвращения различного рода политических кризисов.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Рисунок 7" descr=""/>
          <p:cNvPicPr/>
          <p:nvPr/>
        </p:nvPicPr>
        <p:blipFill>
          <a:blip r:embed="rId1"/>
          <a:stretch/>
        </p:blipFill>
        <p:spPr>
          <a:xfrm>
            <a:off x="12187080" y="5028120"/>
            <a:ext cx="5272560" cy="33145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Num" idx="18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DEE969-0143-4366-9C36-5E036150E582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7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Прямоугольник 3"/>
          <p:cNvSpPr/>
          <p:nvPr/>
        </p:nvSpPr>
        <p:spPr>
          <a:xfrm>
            <a:off x="343080" y="3732480"/>
            <a:ext cx="4114440" cy="2096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сильный Президент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Прямоугольник 4"/>
          <p:cNvSpPr/>
          <p:nvPr/>
        </p:nvSpPr>
        <p:spPr>
          <a:xfrm>
            <a:off x="762120" y="1790640"/>
            <a:ext cx="1676376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формула дальнейшего правового обеспечения функционирования в Республике Беларусь системы государственного управления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Прямоугольник 5"/>
          <p:cNvSpPr/>
          <p:nvPr/>
        </p:nvSpPr>
        <p:spPr>
          <a:xfrm>
            <a:off x="4743360" y="3732480"/>
            <a:ext cx="4114440" cy="2096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влиятельный Парламент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Прямоугольник 6"/>
          <p:cNvSpPr/>
          <p:nvPr/>
        </p:nvSpPr>
        <p:spPr>
          <a:xfrm>
            <a:off x="9191520" y="3732480"/>
            <a:ext cx="4114440" cy="2096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инициативное Правительство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Прямоугольник 7"/>
          <p:cNvSpPr/>
          <p:nvPr/>
        </p:nvSpPr>
        <p:spPr>
          <a:xfrm>
            <a:off x="13639680" y="3732480"/>
            <a:ext cx="4114440" cy="2096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связующая роль Всебелорусского народного собрания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3" name="Прямая со стрелкой 9"/>
          <p:cNvCxnSpPr>
            <a:stCxn id="198" idx="0"/>
            <a:endCxn id="199" idx="2"/>
          </p:cNvCxnSpPr>
          <p:nvPr/>
        </p:nvCxnSpPr>
        <p:spPr>
          <a:xfrm flipV="1">
            <a:off x="2400120" y="3092760"/>
            <a:ext cx="6744240" cy="63972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04" name="Прямая со стрелкой 11"/>
          <p:cNvCxnSpPr>
            <a:stCxn id="200" idx="0"/>
            <a:endCxn id="199" idx="2"/>
          </p:cNvCxnSpPr>
          <p:nvPr/>
        </p:nvCxnSpPr>
        <p:spPr>
          <a:xfrm flipV="1">
            <a:off x="6800760" y="3092760"/>
            <a:ext cx="2343600" cy="63972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05" name="Прямая со стрелкой 13"/>
          <p:cNvCxnSpPr>
            <a:stCxn id="201" idx="0"/>
            <a:endCxn id="199" idx="2"/>
          </p:cNvCxnSpPr>
          <p:nvPr/>
        </p:nvCxnSpPr>
        <p:spPr>
          <a:xfrm flipH="1" flipV="1">
            <a:off x="9144000" y="3092760"/>
            <a:ext cx="2105280" cy="63972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06" name="Прямая со стрелкой 15"/>
          <p:cNvCxnSpPr>
            <a:stCxn id="202" idx="0"/>
            <a:endCxn id="199" idx="2"/>
          </p:cNvCxnSpPr>
          <p:nvPr/>
        </p:nvCxnSpPr>
        <p:spPr>
          <a:xfrm flipH="1" flipV="1">
            <a:off x="9144000" y="3092760"/>
            <a:ext cx="6553440" cy="63972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pic>
        <p:nvPicPr>
          <p:cNvPr id="207" name="Рисунок 18" descr=""/>
          <p:cNvPicPr/>
          <p:nvPr/>
        </p:nvPicPr>
        <p:blipFill>
          <a:blip r:embed="rId1"/>
          <a:stretch/>
        </p:blipFill>
        <p:spPr>
          <a:xfrm>
            <a:off x="5238720" y="6113160"/>
            <a:ext cx="7238520" cy="40431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Num" idx="19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A3B3F7C-D179-45D8-92AA-55B7143AE744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9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Прямоугольник 3"/>
          <p:cNvSpPr/>
          <p:nvPr/>
        </p:nvSpPr>
        <p:spPr>
          <a:xfrm>
            <a:off x="762120" y="1790640"/>
            <a:ext cx="16763760" cy="3047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Эффективная деятельность государственных институтов в интересах общества регламентируется Директивой Президента Республики Беларусь от 27 декабря 2006 г.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№ 2 «О дебюрократизации государственного аппарата и повышении качества обеспечения жизнедеятельности населения», комплексные изменения в которую были внесены Указом Главы государства 13 июня 2023 г. В настоящее время Директивой № 2 предусмотрены следующие основные новации.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Прямоугольник 4"/>
          <p:cNvSpPr/>
          <p:nvPr/>
        </p:nvSpPr>
        <p:spPr>
          <a:xfrm>
            <a:off x="762120" y="5448240"/>
            <a:ext cx="5028840" cy="3428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максимально широкое внедрение современных способов обратной связи с населением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(в т.ч. видеохостинги, мессенджеры, диалоговые площадки и т.д.)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Прямоугольник 5"/>
          <p:cNvSpPr/>
          <p:nvPr/>
        </p:nvSpPr>
        <p:spPr>
          <a:xfrm>
            <a:off x="6629400" y="5448240"/>
            <a:ext cx="5028840" cy="3428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информационно-просветительская работа с населением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(встречи с трудовыми коллективами)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Прямоугольник 6"/>
          <p:cNvSpPr/>
          <p:nvPr/>
        </p:nvSpPr>
        <p:spPr>
          <a:xfrm>
            <a:off x="12501720" y="5448240"/>
            <a:ext cx="5028840" cy="34286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цифровизация административных процедур,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пересмотр порядка проведения прямых телефонных линий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Прямоугольник 7"/>
          <p:cNvSpPr/>
          <p:nvPr/>
        </p:nvSpPr>
        <p:spPr>
          <a:xfrm>
            <a:off x="790560" y="8980200"/>
            <a:ext cx="16763760" cy="1176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общественные обсуждения важнейших законопроектов и проведение диалоговых площадок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Прямая со стрелкой 9"/>
          <p:cNvCxnSpPr>
            <a:stCxn id="210" idx="2"/>
            <a:endCxn id="212" idx="0"/>
          </p:cNvCxnSpPr>
          <p:nvPr/>
        </p:nvCxnSpPr>
        <p:spPr>
          <a:xfrm>
            <a:off x="9144000" y="4838400"/>
            <a:ext cx="360" cy="61020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16" name="Прямая со стрелкой 10"/>
          <p:cNvCxnSpPr>
            <a:stCxn id="210" idx="2"/>
            <a:endCxn id="213" idx="0"/>
          </p:cNvCxnSpPr>
          <p:nvPr/>
        </p:nvCxnSpPr>
        <p:spPr>
          <a:xfrm>
            <a:off x="9144000" y="4838400"/>
            <a:ext cx="5872320" cy="61020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17" name="Прямая со стрелкой 13"/>
          <p:cNvCxnSpPr>
            <a:stCxn id="210" idx="2"/>
            <a:endCxn id="211" idx="0"/>
          </p:cNvCxnSpPr>
          <p:nvPr/>
        </p:nvCxnSpPr>
        <p:spPr>
          <a:xfrm flipH="1">
            <a:off x="3276360" y="4838400"/>
            <a:ext cx="5868000" cy="61020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Num" idx="20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CEFA86-79B2-41FA-B5E5-05CA93F70425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9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Прямоугольник 3"/>
          <p:cNvSpPr/>
          <p:nvPr/>
        </p:nvSpPr>
        <p:spPr>
          <a:xfrm>
            <a:off x="762120" y="1790640"/>
            <a:ext cx="1676376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Беларусь традиционно является примером межнационального и межконфессионального мира и согласия в центре Европы.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Прямоугольник 4"/>
          <p:cNvSpPr/>
          <p:nvPr/>
        </p:nvSpPr>
        <p:spPr>
          <a:xfrm>
            <a:off x="747720" y="3390840"/>
            <a:ext cx="16763760" cy="914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важнейший фактор общественно-политической стабильности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Стрелка: вниз 5"/>
          <p:cNvSpPr/>
          <p:nvPr/>
        </p:nvSpPr>
        <p:spPr>
          <a:xfrm>
            <a:off x="8572680" y="4533840"/>
            <a:ext cx="990360" cy="1142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3" name="Прямоугольник 6"/>
          <p:cNvSpPr/>
          <p:nvPr/>
        </p:nvSpPr>
        <p:spPr>
          <a:xfrm>
            <a:off x="800280" y="5905440"/>
            <a:ext cx="16763760" cy="2590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недопущение формирования, проникновения либо распространения идеологии нацизма, неофашизма, экстремизма, сепаратизма, расовой, национальной, религиозной либо иной социальной нетерпимости, а также неуважительного отношения к государственным символам, использования экстремистской символики и атрибутики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Num" idx="21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79F9F85-E2F7-4025-A449-E203737F1EBA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5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Прямоугольник 3"/>
          <p:cNvSpPr/>
          <p:nvPr/>
        </p:nvSpPr>
        <p:spPr>
          <a:xfrm>
            <a:off x="762120" y="1790640"/>
            <a:ext cx="167637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Дальнейшее поступательное развитие гражданского общества на основе традиционных основополагающих ценностей белорусского народа связано с подписанием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14 февраля 2023 г.  Главой государства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4"/>
          <p:cNvSpPr/>
          <p:nvPr/>
        </p:nvSpPr>
        <p:spPr>
          <a:xfrm>
            <a:off x="1185840" y="4229280"/>
            <a:ext cx="734832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Закон «Об основах гражданского общества»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5"/>
          <p:cNvSpPr/>
          <p:nvPr/>
        </p:nvSpPr>
        <p:spPr>
          <a:xfrm>
            <a:off x="9753480" y="4229280"/>
            <a:ext cx="734832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Закон «Об изменении законов по вопросам деятельности политических партий и других общественных объединений»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9" name="Прямая со стрелкой 7"/>
          <p:cNvCxnSpPr>
            <a:stCxn id="226" idx="2"/>
            <a:endCxn id="227" idx="0"/>
          </p:cNvCxnSpPr>
          <p:nvPr/>
        </p:nvCxnSpPr>
        <p:spPr>
          <a:xfrm flipH="1">
            <a:off x="4860000" y="3619440"/>
            <a:ext cx="4284360" cy="60984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30" name="Прямая со стрелкой 9"/>
          <p:cNvCxnSpPr>
            <a:stCxn id="226" idx="2"/>
            <a:endCxn id="228" idx="0"/>
          </p:cNvCxnSpPr>
          <p:nvPr/>
        </p:nvCxnSpPr>
        <p:spPr>
          <a:xfrm>
            <a:off x="9144000" y="3619440"/>
            <a:ext cx="4284000" cy="60984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sp>
        <p:nvSpPr>
          <p:cNvPr id="231" name="Прямоугольник 10"/>
          <p:cNvSpPr/>
          <p:nvPr/>
        </p:nvSpPr>
        <p:spPr>
          <a:xfrm>
            <a:off x="762120" y="6248520"/>
            <a:ext cx="16763760" cy="914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Общественные объединения, имеющие право на взаимодействие с государственными органами (организациями) в особых формах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Рисунок 12" descr=""/>
          <p:cNvPicPr/>
          <p:nvPr/>
        </p:nvPicPr>
        <p:blipFill>
          <a:blip r:embed="rId1"/>
          <a:stretch/>
        </p:blipFill>
        <p:spPr>
          <a:xfrm>
            <a:off x="380880" y="7297560"/>
            <a:ext cx="2523600" cy="1895760"/>
          </a:xfrm>
          <a:prstGeom prst="rect">
            <a:avLst/>
          </a:prstGeom>
          <a:ln w="0">
            <a:noFill/>
          </a:ln>
        </p:spPr>
      </p:pic>
      <p:sp>
        <p:nvSpPr>
          <p:cNvPr id="233" name="TextBox 13"/>
          <p:cNvSpPr/>
          <p:nvPr/>
        </p:nvSpPr>
        <p:spPr>
          <a:xfrm>
            <a:off x="99720" y="9327960"/>
            <a:ext cx="3404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Республиканское общественное объединение «Белая Русь»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4" name="Рисунок 15" descr=""/>
          <p:cNvPicPr/>
          <p:nvPr/>
        </p:nvPicPr>
        <p:blipFill>
          <a:blip r:embed="rId2"/>
          <a:stretch/>
        </p:blipFill>
        <p:spPr>
          <a:xfrm>
            <a:off x="4083840" y="7238880"/>
            <a:ext cx="1942920" cy="1942920"/>
          </a:xfrm>
          <a:prstGeom prst="rect">
            <a:avLst/>
          </a:prstGeom>
          <a:ln w="0">
            <a:noFill/>
          </a:ln>
        </p:spPr>
      </p:pic>
      <p:sp>
        <p:nvSpPr>
          <p:cNvPr id="235" name="TextBox 16"/>
          <p:cNvSpPr/>
          <p:nvPr/>
        </p:nvSpPr>
        <p:spPr>
          <a:xfrm>
            <a:off x="3486240" y="9327960"/>
            <a:ext cx="34048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Общественное объединение «Белорусский республиканский союз молодежи»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Рисунок 18"/>
          <p:cNvSpPr/>
          <p:nvPr/>
        </p:nvSpPr>
        <p:spPr>
          <a:xfrm>
            <a:off x="7502760" y="7444800"/>
            <a:ext cx="1600920" cy="160092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Box 19"/>
          <p:cNvSpPr/>
          <p:nvPr/>
        </p:nvSpPr>
        <p:spPr>
          <a:xfrm>
            <a:off x="6732000" y="9329400"/>
            <a:ext cx="3142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Белорусское общественное объединение ветеранов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8" name="Рисунок 21" descr=""/>
          <p:cNvPicPr/>
          <p:nvPr/>
        </p:nvPicPr>
        <p:blipFill>
          <a:blip r:embed="rId4"/>
          <a:srcRect l="7678" t="7484" r="5464" b="10096"/>
          <a:stretch/>
        </p:blipFill>
        <p:spPr>
          <a:xfrm>
            <a:off x="10210680" y="7571160"/>
            <a:ext cx="2666520" cy="1474560"/>
          </a:xfrm>
          <a:prstGeom prst="rect">
            <a:avLst/>
          </a:prstGeom>
          <a:ln w="0">
            <a:noFill/>
          </a:ln>
        </p:spPr>
      </p:pic>
      <p:sp>
        <p:nvSpPr>
          <p:cNvPr id="239" name="TextBox 22"/>
          <p:cNvSpPr/>
          <p:nvPr/>
        </p:nvSpPr>
        <p:spPr>
          <a:xfrm>
            <a:off x="9972720" y="9327960"/>
            <a:ext cx="3142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Общественное объединение «Белорусский союз женщин»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40" name="Рисунок 24" descr=""/>
          <p:cNvPicPr/>
          <p:nvPr/>
        </p:nvPicPr>
        <p:blipFill>
          <a:blip r:embed="rId5"/>
          <a:stretch/>
        </p:blipFill>
        <p:spPr>
          <a:xfrm>
            <a:off x="13984560" y="7524000"/>
            <a:ext cx="2437920" cy="1517040"/>
          </a:xfrm>
          <a:prstGeom prst="rect">
            <a:avLst/>
          </a:prstGeom>
          <a:ln w="0">
            <a:noFill/>
          </a:ln>
        </p:spPr>
      </p:pic>
      <p:sp>
        <p:nvSpPr>
          <p:cNvPr id="241" name="TextBox 25"/>
          <p:cNvSpPr/>
          <p:nvPr/>
        </p:nvSpPr>
        <p:spPr>
          <a:xfrm>
            <a:off x="13632120" y="9327960"/>
            <a:ext cx="3142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Федерация профсоюзов Беларуси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"/>
          <p:cNvGrpSpPr/>
          <p:nvPr/>
        </p:nvGrpSpPr>
        <p:grpSpPr>
          <a:xfrm>
            <a:off x="10450440" y="1396440"/>
            <a:ext cx="7285680" cy="7493760"/>
            <a:chOff x="10450440" y="1396440"/>
            <a:chExt cx="7285680" cy="7493760"/>
          </a:xfrm>
        </p:grpSpPr>
        <p:sp>
          <p:nvSpPr>
            <p:cNvPr id="51" name="Freeform 3"/>
            <p:cNvSpPr/>
            <p:nvPr/>
          </p:nvSpPr>
          <p:spPr>
            <a:xfrm>
              <a:off x="10450440" y="1396440"/>
              <a:ext cx="7285680" cy="7493760"/>
            </a:xfrm>
            <a:custGeom>
              <a:avLst/>
              <a:gdLst>
                <a:gd name="textAreaLeft" fmla="*/ 0 w 7285680"/>
                <a:gd name="textAreaRight" fmla="*/ 7286040 w 7285680"/>
                <a:gd name="textAreaTop" fmla="*/ 0 h 7493760"/>
                <a:gd name="textAreaBottom" fmla="*/ 7494120 h 7493760"/>
              </a:gdLst>
              <a:ahLst/>
              <a:rect l="textAreaLeft" t="textAreaTop" r="textAreaRight" b="textAreaBottom"/>
              <a:pathLst>
                <a:path w="846600" h="870785">
                  <a:moveTo>
                    <a:pt x="203200" y="0"/>
                  </a:moveTo>
                  <a:lnTo>
                    <a:pt x="643400" y="0"/>
                  </a:lnTo>
                  <a:lnTo>
                    <a:pt x="846600" y="870785"/>
                  </a:lnTo>
                  <a:lnTo>
                    <a:pt x="0" y="870785"/>
                  </a:lnTo>
                  <a:lnTo>
                    <a:pt x="203200" y="0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2" name="TextBox 4"/>
          <p:cNvSpPr/>
          <p:nvPr/>
        </p:nvSpPr>
        <p:spPr>
          <a:xfrm>
            <a:off x="658440" y="1867680"/>
            <a:ext cx="9791640" cy="433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878"/>
              </a:lnSpc>
              <a:tabLst>
                <a:tab algn="l" pos="0"/>
              </a:tabLst>
            </a:pPr>
            <a:r>
              <a:rPr b="1" lang="en-US" sz="4059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1" lang="en-US" sz="4059" spc="-1" strike="noStrike">
                <a:solidFill>
                  <a:srgbClr val="56aeff"/>
                </a:solidFill>
                <a:latin typeface="Now Bold"/>
              </a:rPr>
              <a:t>«БЕЛАРУСЬ УЖЕ ДОЛГИЕ ГОДЫ ОСТАЕТСЯ СВОЕГО РОДА ЗАПОВЕДНЫМ КРАЕМ СПОКОЙСТВИЯ И СТАБИЛЬНОСТИ. </a:t>
            </a:r>
            <a:endParaRPr b="0" lang="ru-RU" sz="4059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878"/>
              </a:lnSpc>
              <a:tabLst>
                <a:tab algn="l" pos="0"/>
              </a:tabLst>
            </a:pPr>
            <a:r>
              <a:rPr b="1" lang="en-US" sz="4059" spc="-1" strike="noStrike">
                <a:solidFill>
                  <a:srgbClr val="56aeff"/>
                </a:solidFill>
                <a:latin typeface="Now Bold"/>
              </a:rPr>
              <a:t>В ТАКИХ УСЛОВИЯХ КОМФОРТНО ЖИТЬ И РАБОТАТЬ».</a:t>
            </a:r>
            <a:endParaRPr b="0" lang="ru-RU" sz="4059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4878"/>
              </a:lnSpc>
              <a:tabLst>
                <a:tab algn="l" pos="0"/>
              </a:tabLst>
            </a:pPr>
            <a:r>
              <a:rPr b="1" lang="en-US" sz="4059" spc="-1" strike="noStrike">
                <a:solidFill>
                  <a:srgbClr val="56aeff"/>
                </a:solidFill>
                <a:latin typeface="Now Bold"/>
              </a:rPr>
              <a:t>                              </a:t>
            </a:r>
            <a:r>
              <a:rPr b="1" lang="en-US" sz="4059" spc="-1" strike="noStrike">
                <a:solidFill>
                  <a:srgbClr val="56aeff"/>
                </a:solidFill>
                <a:latin typeface="Now Bold"/>
              </a:rPr>
              <a:t>А.Г.ЛУКАШЕНКО</a:t>
            </a:r>
            <a:endParaRPr b="0" lang="ru-RU" sz="4059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sldNum" idx="4"/>
          </p:nvPr>
        </p:nvSpPr>
        <p:spPr>
          <a:xfrm>
            <a:off x="16002000" y="963936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20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7A9462-363C-4DBF-8D25-233D586A2B31}" type="slidenum">
              <a:rPr b="1" lang="en-US" sz="20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20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рямоугольник 14"/>
          <p:cNvSpPr/>
          <p:nvPr/>
        </p:nvSpPr>
        <p:spPr>
          <a:xfrm>
            <a:off x="7103520" y="3613320"/>
            <a:ext cx="6002640" cy="190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sldNum" idx="22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7E6854-8764-4F60-BBF1-8EB5C5DFBE2A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44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ПОЛИТИЧЕСКАЯ БЕЗОПАСНОСТЬ – ОСНОВА ОБЩЕСТВЕННО-ПОЛИТИЧЕСКОЙ СТАБИЛЬНОСТИ РЕСПУБЛИКИ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Прямоугольник 3"/>
          <p:cNvSpPr/>
          <p:nvPr/>
        </p:nvSpPr>
        <p:spPr>
          <a:xfrm>
            <a:off x="762120" y="1790640"/>
            <a:ext cx="1676376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Политические партии Республики Беларусь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Рисунок 5" descr=""/>
          <p:cNvPicPr/>
          <p:nvPr/>
        </p:nvPicPr>
        <p:blipFill>
          <a:blip r:embed="rId1"/>
          <a:srcRect l="9136" t="21172" r="10970" b="21487"/>
          <a:stretch/>
        </p:blipFill>
        <p:spPr>
          <a:xfrm>
            <a:off x="762120" y="3613320"/>
            <a:ext cx="2666520" cy="1904760"/>
          </a:xfrm>
          <a:prstGeom prst="rect">
            <a:avLst/>
          </a:prstGeom>
          <a:ln w="0">
            <a:noFill/>
          </a:ln>
        </p:spPr>
      </p:pic>
      <p:sp>
        <p:nvSpPr>
          <p:cNvPr id="247" name="TextBox 6"/>
          <p:cNvSpPr/>
          <p:nvPr/>
        </p:nvSpPr>
        <p:spPr>
          <a:xfrm>
            <a:off x="392760" y="5796000"/>
            <a:ext cx="3404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Белорусская партия 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«Белая Русь»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Рисунок 8"/>
          <p:cNvSpPr/>
          <p:nvPr/>
        </p:nvSpPr>
        <p:spPr>
          <a:xfrm>
            <a:off x="4572000" y="3613320"/>
            <a:ext cx="1904760" cy="190476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Box 9"/>
          <p:cNvSpPr/>
          <p:nvPr/>
        </p:nvSpPr>
        <p:spPr>
          <a:xfrm>
            <a:off x="3698280" y="5796000"/>
            <a:ext cx="3404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Коммунистическая партия Беларуси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0" name="Рисунок 13" descr=""/>
          <p:cNvPicPr/>
          <p:nvPr/>
        </p:nvPicPr>
        <p:blipFill>
          <a:blip r:embed="rId3"/>
          <a:stretch/>
        </p:blipFill>
        <p:spPr>
          <a:xfrm>
            <a:off x="7131960" y="3613320"/>
            <a:ext cx="5950440" cy="1904760"/>
          </a:xfrm>
          <a:prstGeom prst="rect">
            <a:avLst/>
          </a:prstGeom>
          <a:ln w="0">
            <a:noFill/>
          </a:ln>
        </p:spPr>
      </p:pic>
      <p:sp>
        <p:nvSpPr>
          <p:cNvPr id="251" name="TextBox 15"/>
          <p:cNvSpPr/>
          <p:nvPr/>
        </p:nvSpPr>
        <p:spPr>
          <a:xfrm>
            <a:off x="8402400" y="5796000"/>
            <a:ext cx="3404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Либерально-демократическая партия Беларуси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52" name="Рисунок 17" descr=""/>
          <p:cNvPicPr/>
          <p:nvPr/>
        </p:nvPicPr>
        <p:blipFill>
          <a:blip r:embed="rId4"/>
          <a:stretch/>
        </p:blipFill>
        <p:spPr>
          <a:xfrm>
            <a:off x="14249520" y="3613320"/>
            <a:ext cx="1930320" cy="1930320"/>
          </a:xfrm>
          <a:prstGeom prst="rect">
            <a:avLst/>
          </a:prstGeom>
          <a:ln w="0">
            <a:noFill/>
          </a:ln>
        </p:spPr>
      </p:pic>
      <p:sp>
        <p:nvSpPr>
          <p:cNvPr id="253" name="TextBox 18"/>
          <p:cNvSpPr/>
          <p:nvPr/>
        </p:nvSpPr>
        <p:spPr>
          <a:xfrm>
            <a:off x="13512240" y="5796000"/>
            <a:ext cx="34048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Республиканская партия труда 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и справедливости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Прямоугольник 19"/>
          <p:cNvSpPr/>
          <p:nvPr/>
        </p:nvSpPr>
        <p:spPr>
          <a:xfrm>
            <a:off x="762120" y="6945120"/>
            <a:ext cx="16763760" cy="3211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«Предназначение партий – не бороться с государством, а конкурировать между собой на уровне проектов, законодательных инициатив. Все, что нацелено на созидание.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Причем надо понимать, что каждое принимаемое на государственном уровне решение должно удовлетворять одновременно все группы населения: и бюджетников,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 предпринимателей, и пенсионеров».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                                                                                                                  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А.Г.Лукашенко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Num" idx="23"/>
          </p:nvPr>
        </p:nvSpPr>
        <p:spPr>
          <a:xfrm>
            <a:off x="16130520" y="978840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36C4B0C-1AD1-4FAC-98BC-7C4D0327774B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56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Прямоугольник 3"/>
          <p:cNvSpPr/>
          <p:nvPr/>
        </p:nvSpPr>
        <p:spPr>
          <a:xfrm>
            <a:off x="762120" y="1790640"/>
            <a:ext cx="16763760" cy="1752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Некоторые государства и альянсы используют проходящие в других странах выборы как средство вмешательства во внутренние дела этих суверенных государств с использованием широкого спектра инструментов «цветных революций»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4"/>
          <p:cNvSpPr/>
          <p:nvPr/>
        </p:nvSpPr>
        <p:spPr>
          <a:xfrm>
            <a:off x="762120" y="4076640"/>
            <a:ext cx="45669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«Революция роз» в Грузии в 2003 году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Прямоугольник 5"/>
          <p:cNvSpPr/>
          <p:nvPr/>
        </p:nvSpPr>
        <p:spPr>
          <a:xfrm>
            <a:off x="6860520" y="4024440"/>
            <a:ext cx="45669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«Оранжевая революция» в Украине в 2004 году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6"/>
          <p:cNvSpPr/>
          <p:nvPr/>
        </p:nvSpPr>
        <p:spPr>
          <a:xfrm>
            <a:off x="13339800" y="4048200"/>
            <a:ext cx="41907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«Тюльпановая революция»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Кыргызстане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2005 году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1" name="Прямая со стрелкой 8"/>
          <p:cNvCxnSpPr>
            <a:stCxn id="257" idx="2"/>
          </p:cNvCxnSpPr>
          <p:nvPr/>
        </p:nvCxnSpPr>
        <p:spPr>
          <a:xfrm>
            <a:off x="9144000" y="3543120"/>
            <a:ext cx="360" cy="50508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62" name="Прямая со стрелкой 10"/>
          <p:cNvCxnSpPr>
            <a:stCxn id="257" idx="2"/>
            <a:endCxn id="258" idx="0"/>
          </p:cNvCxnSpPr>
          <p:nvPr/>
        </p:nvCxnSpPr>
        <p:spPr>
          <a:xfrm flipH="1">
            <a:off x="3045600" y="3543120"/>
            <a:ext cx="6098760" cy="53388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263" name="Прямая со стрелкой 12"/>
          <p:cNvCxnSpPr>
            <a:stCxn id="257" idx="2"/>
            <a:endCxn id="260" idx="0"/>
          </p:cNvCxnSpPr>
          <p:nvPr/>
        </p:nvCxnSpPr>
        <p:spPr>
          <a:xfrm>
            <a:off x="9144000" y="3543120"/>
            <a:ext cx="6291360" cy="50508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sp>
        <p:nvSpPr>
          <p:cNvPr id="264" name="Прямоугольник 13"/>
          <p:cNvSpPr/>
          <p:nvPr/>
        </p:nvSpPr>
        <p:spPr>
          <a:xfrm>
            <a:off x="771480" y="6057720"/>
            <a:ext cx="16763760" cy="1523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США и государства Европы в качестве механизма прессинга своих идеологических и геополитических соперников традиционно активно используют, в том числе, формат международного наблюдения за выборами.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4"/>
          <p:cNvSpPr/>
          <p:nvPr/>
        </p:nvSpPr>
        <p:spPr>
          <a:xfrm>
            <a:off x="318960" y="785340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Казахстан, 2015 г.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450 наблюдателей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Прямоугольник 15"/>
          <p:cNvSpPr/>
          <p:nvPr/>
        </p:nvSpPr>
        <p:spPr>
          <a:xfrm>
            <a:off x="3894480" y="785340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Кыргызстан,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350 наблюдателей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рямоугольник 16"/>
          <p:cNvSpPr/>
          <p:nvPr/>
        </p:nvSpPr>
        <p:spPr>
          <a:xfrm>
            <a:off x="7479360" y="782964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Беларусь,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350 наблюдателей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рямоугольник 17"/>
          <p:cNvSpPr/>
          <p:nvPr/>
        </p:nvSpPr>
        <p:spPr>
          <a:xfrm>
            <a:off x="11054880" y="781524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Финляндия,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0 наблюдателей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Прямоугольник 18"/>
          <p:cNvSpPr/>
          <p:nvPr/>
        </p:nvSpPr>
        <p:spPr>
          <a:xfrm>
            <a:off x="14639760" y="781524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Польша,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0 наблюдателей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24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E787E5-2CF3-40AF-9F94-A3F4A9B47EEA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1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Прямоугольник 3"/>
          <p:cNvSpPr/>
          <p:nvPr/>
        </p:nvSpPr>
        <p:spPr>
          <a:xfrm>
            <a:off x="762120" y="1790640"/>
            <a:ext cx="16763760" cy="1447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Объектом критики со стороны западных наблюдателей регулярно выступала процедура досрочного голосования избирателей в Республике Беларусь.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Прямоугольник 4"/>
          <p:cNvSpPr/>
          <p:nvPr/>
        </p:nvSpPr>
        <p:spPr>
          <a:xfrm>
            <a:off x="228600" y="3467160"/>
            <a:ext cx="571464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при этом досрочные голосования: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Прямоугольник 5"/>
          <p:cNvSpPr/>
          <p:nvPr/>
        </p:nvSpPr>
        <p:spPr>
          <a:xfrm>
            <a:off x="228600" y="503496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США –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до 50 дней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6"/>
          <p:cNvSpPr/>
          <p:nvPr/>
        </p:nvSpPr>
        <p:spPr>
          <a:xfrm>
            <a:off x="3962520" y="5020560"/>
            <a:ext cx="3495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Швеции –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 18 дней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7"/>
          <p:cNvSpPr/>
          <p:nvPr/>
        </p:nvSpPr>
        <p:spPr>
          <a:xfrm>
            <a:off x="7667640" y="5020560"/>
            <a:ext cx="1008648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а также в Японии, Австралии, Новой Зеландии, Канаде, Дании, Финляндии, Эстонии, Латвии, Норвегии, Таиланде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Прямоугольник 8"/>
          <p:cNvSpPr/>
          <p:nvPr/>
        </p:nvSpPr>
        <p:spPr>
          <a:xfrm>
            <a:off x="228600" y="7129440"/>
            <a:ext cx="5714640" cy="1301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голосования по почте: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Прямоугольник 9"/>
          <p:cNvSpPr/>
          <p:nvPr/>
        </p:nvSpPr>
        <p:spPr>
          <a:xfrm>
            <a:off x="7667640" y="7996320"/>
            <a:ext cx="1008648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Австрия, Швейцария, - за 35 дней до выборов;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Франция, Норвегия – за месяц до выборов.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25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C4E5FF-B907-4BE9-B8F9-2D76676725F4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0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Прямоугольник 3"/>
          <p:cNvSpPr/>
          <p:nvPr/>
        </p:nvSpPr>
        <p:spPr>
          <a:xfrm>
            <a:off x="762120" y="1790640"/>
            <a:ext cx="16763760" cy="1447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Во время проведения президентских выборов внешние и внутренние оппоненты белорусского государства попытались реализовать силовой сценарий захвата власти в нашей стране, используя широкий спектр политических технологий протеста.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Прямоугольник 4"/>
          <p:cNvSpPr/>
          <p:nvPr/>
        </p:nvSpPr>
        <p:spPr>
          <a:xfrm>
            <a:off x="776160" y="3571560"/>
            <a:ext cx="4709880" cy="37054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«Гибридный» блицкриг против Беларуси провалился. Мы вместе самоотверженно отстояли независимость страны.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Рисунок 6" descr=""/>
          <p:cNvPicPr/>
          <p:nvPr/>
        </p:nvPicPr>
        <p:blipFill>
          <a:blip r:embed="rId1"/>
          <a:stretch/>
        </p:blipFill>
        <p:spPr>
          <a:xfrm>
            <a:off x="6477120" y="3576240"/>
            <a:ext cx="11126160" cy="62150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Num" idx="26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34B8870-56AB-461A-AC62-C90D0B0B29C7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5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ОБЕСПЕЧЕНИЕ ЭЛЕКТОРАЛЬНОГО СУВЕРЕНИТЕТА – ОДИН ИЗ ОСНОВНЫХ НАЦИОНАЛЬНЫХ ИНТЕРЕСОВ В ПОЛИТИЧЕСКОЙ СФЕРЕ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Прямоугольник 3"/>
          <p:cNvSpPr/>
          <p:nvPr/>
        </p:nvSpPr>
        <p:spPr>
          <a:xfrm>
            <a:off x="762120" y="1790640"/>
            <a:ext cx="16763760" cy="1447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новой редакции Концепции национальной безопасности Республики Беларусь планируется впервые закрепить понятие «электоральный суверенитет».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Прямоугольник 4"/>
          <p:cNvSpPr/>
          <p:nvPr/>
        </p:nvSpPr>
        <p:spPr>
          <a:xfrm>
            <a:off x="757080" y="3635280"/>
            <a:ext cx="16763760" cy="3047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«Электоральный суверенитет» – неотъемлемое и исключительное право государства самостоятельно и независимо организовывать и проводить выборы, референдумы в целях обеспечения реализации полновластия народа и свободы его выбора при верховенстве Конституции и национального законодательства, недопущения вмешательства в избирательный процесс.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Прямоугольник 5"/>
          <p:cNvSpPr/>
          <p:nvPr/>
        </p:nvSpPr>
        <p:spPr>
          <a:xfrm>
            <a:off x="776160" y="7158240"/>
            <a:ext cx="16763760" cy="1947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«Легких избирательных кампаний ждать не приходится. Сами видите, в каких условиях находится наша страна. Неопределенность международной обстановки, беспрецедентное внешнее давление, информационные атаки и провокации».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А.Г.Лукашенко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Num" idx="27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0C0D72-2BBA-446E-9578-4793C6AE12B8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0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Прямоугольник 3"/>
          <p:cNvSpPr/>
          <p:nvPr/>
        </p:nvSpPr>
        <p:spPr>
          <a:xfrm>
            <a:off x="762120" y="1790640"/>
            <a:ext cx="16763760" cy="685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Основные новации избирательного законодательства: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Прямоугольник 4"/>
          <p:cNvSpPr/>
          <p:nvPr/>
        </p:nvSpPr>
        <p:spPr>
          <a:xfrm>
            <a:off x="762120" y="293364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изменены требования к кандидатам в Президенты (</a:t>
            </a:r>
            <a:r>
              <a:rPr b="1" i="1" lang="ru-RU" sz="3200" spc="-1" strike="noStrike">
                <a:solidFill>
                  <a:schemeClr val="lt1"/>
                </a:solidFill>
                <a:latin typeface="Times New Roman"/>
              </a:rPr>
              <a:t>одно и то же лицо может быть избрано Президентом не более двух сроков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);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Прямоугольник 5"/>
          <p:cNvSpPr/>
          <p:nvPr/>
        </p:nvSpPr>
        <p:spPr>
          <a:xfrm>
            <a:off x="762120" y="453384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отдельный раздел в связи с приданием конституционно-правового статуса ВНС, который определяет порядок избрания представителей от местных Советов депутатов и гражданского общества во ВНС;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рямоугольник 6"/>
          <p:cNvSpPr/>
          <p:nvPr/>
        </p:nvSpPr>
        <p:spPr>
          <a:xfrm>
            <a:off x="762120" y="613404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предусмотрен единый день голосования на выборах депутатов всех уровней;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Прямоугольник 7"/>
          <p:cNvSpPr/>
          <p:nvPr/>
        </p:nvSpPr>
        <p:spPr>
          <a:xfrm>
            <a:off x="762120" y="772956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оптимизирован порядок избрания членов Совета Республики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(</a:t>
            </a:r>
            <a:r>
              <a:rPr b="1" i="1" lang="ru-RU" sz="3200" spc="-1" strike="noStrike">
                <a:solidFill>
                  <a:schemeClr val="lt1"/>
                </a:solidFill>
                <a:latin typeface="Times New Roman"/>
              </a:rPr>
              <a:t>выборы в верхнюю палату Парламента будут организованы депутатами местных Советов нового созыва, избранными в единый день голосования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);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Num" idx="28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0510A8-1D2F-4912-92DA-A5CA3D46CEF1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7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Прямоугольник 3"/>
          <p:cNvSpPr/>
          <p:nvPr/>
        </p:nvSpPr>
        <p:spPr>
          <a:xfrm>
            <a:off x="762120" y="186696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предоставлено право лицам, в отношении которых избрана мера пресечения в виде содержания под стражей, принимать участие в голосовании;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Прямоугольник 4"/>
          <p:cNvSpPr/>
          <p:nvPr/>
        </p:nvSpPr>
        <p:spPr>
          <a:xfrm>
            <a:off x="747720" y="342612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регламентированы процедуры признания выборов Президента, членов Совета Республики, депутатов Палаты представителей неконституционными или нелегитимными;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Прямоугольник 5"/>
          <p:cNvSpPr/>
          <p:nvPr/>
        </p:nvSpPr>
        <p:spPr>
          <a:xfrm>
            <a:off x="766800" y="498708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изменен порядок формирования Центральной избирательной комиссии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(</a:t>
            </a:r>
            <a:r>
              <a:rPr b="1" i="1" lang="ru-RU" sz="3200" spc="-1" strike="noStrike">
                <a:solidFill>
                  <a:schemeClr val="lt1"/>
                </a:solidFill>
                <a:latin typeface="Times New Roman"/>
              </a:rPr>
              <a:t>избрание ее Председателя и членов на ВНС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);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Прямоугольник 6"/>
          <p:cNvSpPr/>
          <p:nvPr/>
        </p:nvSpPr>
        <p:spPr>
          <a:xfrm>
            <a:off x="776160" y="653868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оптимизирована система избирательных комиссий и порядок образования избирательных округов в связи с проведение выборов депутатов в единый день голосования;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Прямоугольник 7"/>
          <p:cNvSpPr/>
          <p:nvPr/>
        </p:nvSpPr>
        <p:spPr>
          <a:xfrm>
            <a:off x="776160" y="816516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предусмотрено снятие требования о минимальной явке избирателей на выборах депутатов Палаты представителей;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Num" idx="29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B4509D-B920-42F8-98C5-C8EB8D2AA958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4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Прямоугольник 3"/>
          <p:cNvSpPr/>
          <p:nvPr/>
        </p:nvSpPr>
        <p:spPr>
          <a:xfrm>
            <a:off x="762120" y="171324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закреплено ограничение на выдвижение кандидатами в Президенты, в депутаты Палаты представителей, в члены Совета Республики граждан, в отношении которых имеется вступивший в законную силу обвинительный приговор суда;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Прямоугольник 4"/>
          <p:cNvSpPr/>
          <p:nvPr/>
        </p:nvSpPr>
        <p:spPr>
          <a:xfrm>
            <a:off x="762120" y="325728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предусмотрено право всех зарегистрированных кандидатов в депутаты Палаты представителей направлять своих представителей в окружные избирательные комиссии в качестве членов этих комиссий с правом совещательного голоса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Прямоугольник 5"/>
          <p:cNvSpPr/>
          <p:nvPr/>
        </p:nvSpPr>
        <p:spPr>
          <a:xfrm>
            <a:off x="762120" y="4758120"/>
            <a:ext cx="1676376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предоставлено право лицам, выдвигаемым кандидатами в депутаты, создавать собственные избирательные фонды для финансирования расходов, связанных со сбором подписей избирателей;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Прямоугольник 6"/>
          <p:cNvSpPr/>
          <p:nvPr/>
        </p:nvSpPr>
        <p:spPr>
          <a:xfrm>
            <a:off x="762120" y="6298200"/>
            <a:ext cx="16763760" cy="1816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изменено количество подписей избирателей, необходимых для выдвижения кандидатом в депутаты местного Совета депутатов: не менее 1% избирателей, проживающих на территории данного избирательного округа, но не менее 10 подписей избирателей;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Прямоугольник 7"/>
          <p:cNvSpPr/>
          <p:nvPr/>
        </p:nvSpPr>
        <p:spPr>
          <a:xfrm>
            <a:off x="762120" y="829152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уточнен статус наблюдателей, которыми могут являться представители политических партий, других общественных объединений, трудовых коллективов, а также граждан, обладающих избирательным правом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Num" idx="30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59231CC-ACBB-4224-893A-41B5BFD69493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1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Прямоугольник 3"/>
          <p:cNvSpPr/>
          <p:nvPr/>
        </p:nvSpPr>
        <p:spPr>
          <a:xfrm>
            <a:off x="762120" y="1713240"/>
            <a:ext cx="16763760" cy="8388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предусмотрены определенные изменения порядка голосования: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Прямоугольник 5"/>
          <p:cNvSpPr/>
          <p:nvPr/>
        </p:nvSpPr>
        <p:spPr>
          <a:xfrm>
            <a:off x="762120" y="4758120"/>
            <a:ext cx="16763760" cy="939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предусмотрено, что не будут образовываться участки для голосования за рубежом;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Прямоугольник 6"/>
          <p:cNvSpPr/>
          <p:nvPr/>
        </p:nvSpPr>
        <p:spPr>
          <a:xfrm>
            <a:off x="743040" y="5886000"/>
            <a:ext cx="16763760" cy="1054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введен запрет выдвижения на выборные должности лиц, у которых имеется гражданство иностранного государства;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Прямоугольник 7"/>
          <p:cNvSpPr/>
          <p:nvPr/>
        </p:nvSpPr>
        <p:spPr>
          <a:xfrm>
            <a:off x="743040" y="712944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установлен запрет на вынос выданного бюллетеня за пределы помещения для голосования, а также осуществление фото- и видеосъемки заполненного бюллетеня;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Прямоугольник 8"/>
          <p:cNvSpPr/>
          <p:nvPr/>
        </p:nvSpPr>
        <p:spPr>
          <a:xfrm>
            <a:off x="762120" y="2760480"/>
            <a:ext cx="59432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досрочное голосование с 12 до 19 часов без перерыва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Прямоугольник 9"/>
          <p:cNvSpPr/>
          <p:nvPr/>
        </p:nvSpPr>
        <p:spPr>
          <a:xfrm>
            <a:off x="7219800" y="2760480"/>
            <a:ext cx="1028664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для организации голосования по месту нахождения избирателей предусмотрена возможность изготовления пяти переносных ящиков вместо трех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Прямоугольник 10"/>
          <p:cNvSpPr/>
          <p:nvPr/>
        </p:nvSpPr>
        <p:spPr>
          <a:xfrm>
            <a:off x="743040" y="875628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предусмотрено опубликование в печатных СМИ сообщения об образовании территориальных и участковых комиссий без указания персональных данных их членов.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Num" idx="31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2AB9C68-B3D5-42B7-A57F-6176A9320791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0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Прямоугольник 9"/>
          <p:cNvSpPr/>
          <p:nvPr/>
        </p:nvSpPr>
        <p:spPr>
          <a:xfrm>
            <a:off x="762120" y="186696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 учетом норм Кодекса произведена корректировка системы регистрации и учета правонарушений в Беларуси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Стрелка: вниз 10"/>
          <p:cNvSpPr/>
          <p:nvPr/>
        </p:nvSpPr>
        <p:spPr>
          <a:xfrm>
            <a:off x="8648640" y="3367080"/>
            <a:ext cx="990360" cy="1142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3" name="Прямоугольник 11"/>
          <p:cNvSpPr/>
          <p:nvPr/>
        </p:nvSpPr>
        <p:spPr>
          <a:xfrm>
            <a:off x="685800" y="457668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Законом закреплено право субъектов гражданского общества, участвующих в выборах делегатов ВНС, запрашивать сведения о правонарушениях при реализации норм законодательства о выборах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Прямоугольник 12"/>
          <p:cNvSpPr/>
          <p:nvPr/>
        </p:nvSpPr>
        <p:spPr>
          <a:xfrm>
            <a:off x="685800" y="6434280"/>
            <a:ext cx="16763760" cy="2534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период подготовки и проведения единого дня голосования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будет обеспечено эффективное сочетание правовых, информационных, предупредительно-профилактических мер по недопущению беспорядков и иных противозаконных действий со стороны организованных групп и отдельных лиц.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"/>
          <p:cNvGrpSpPr/>
          <p:nvPr/>
        </p:nvGrpSpPr>
        <p:grpSpPr>
          <a:xfrm>
            <a:off x="11191320" y="348120"/>
            <a:ext cx="6649200" cy="9590400"/>
            <a:chOff x="11191320" y="348120"/>
            <a:chExt cx="6649200" cy="9590400"/>
          </a:xfrm>
        </p:grpSpPr>
        <p:sp>
          <p:nvSpPr>
            <p:cNvPr id="55" name="Freeform 3"/>
            <p:cNvSpPr/>
            <p:nvPr/>
          </p:nvSpPr>
          <p:spPr>
            <a:xfrm>
              <a:off x="11191320" y="348120"/>
              <a:ext cx="6649200" cy="9590400"/>
            </a:xfrm>
            <a:custGeom>
              <a:avLst/>
              <a:gdLst>
                <a:gd name="textAreaLeft" fmla="*/ 0 w 6649200"/>
                <a:gd name="textAreaRight" fmla="*/ 6649560 w 6649200"/>
                <a:gd name="textAreaTop" fmla="*/ 0 h 9590400"/>
                <a:gd name="textAreaBottom" fmla="*/ 9590760 h 9590400"/>
              </a:gdLst>
              <a:ahLst/>
              <a:rect l="textAreaLeft" t="textAreaTop" r="textAreaRight" b="textAreaBottom"/>
              <a:pathLst>
                <a:path w="963826" h="1390105">
                  <a:moveTo>
                    <a:pt x="0" y="0"/>
                  </a:moveTo>
                  <a:lnTo>
                    <a:pt x="963826" y="0"/>
                  </a:lnTo>
                  <a:lnTo>
                    <a:pt x="963826" y="1390105"/>
                  </a:lnTo>
                  <a:lnTo>
                    <a:pt x="0" y="1390105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6" name="TextBox 4"/>
          <p:cNvSpPr/>
          <p:nvPr/>
        </p:nvSpPr>
        <p:spPr>
          <a:xfrm>
            <a:off x="314640" y="348120"/>
            <a:ext cx="10375200" cy="90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5063"/>
              </a:lnSpc>
            </a:pPr>
            <a:r>
              <a:rPr b="1" lang="en-US" sz="4220" spc="-1" strike="noStrike">
                <a:solidFill>
                  <a:srgbClr val="56aeff"/>
                </a:solidFill>
                <a:latin typeface="Now Bold"/>
              </a:rPr>
              <a:t>«МЫ ВСТУПАЕМ В ЭЛЕКТОРАЛЬНУЮ КАМПАНИЮ. ОНА БУДЕТ ДЛИТЕЛЬНОЙ: НАЧИНАЯ С МЕСТНЫХ ОРГАНОВ ВЛАСТИ, МЕСТНЫХ СОВЕТОВ, ВСЕБЕЛОРУССКОГО НАРОДНОГО СОБРАНИЯ И ЗАКАНЧИВАЯ ПРЕЗИДЕНТСКИМИ ВЫБОРАМИ.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5063"/>
              </a:lnSpc>
            </a:pPr>
            <a:r>
              <a:rPr b="1" lang="en-US" sz="4220" spc="-1" strike="noStrike">
                <a:solidFill>
                  <a:srgbClr val="56aeff"/>
                </a:solidFill>
                <a:latin typeface="Now Bold"/>
              </a:rPr>
              <a:t>С ОДНОЙ СТОРОНЫ, МОБИЛИЗАЦИЯ ЛЮДЕЙ И НАША МОБИЛИЗАЦИЯ.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5063"/>
              </a:lnSpc>
              <a:tabLst>
                <a:tab algn="l" pos="0"/>
              </a:tabLst>
            </a:pPr>
            <a:r>
              <a:rPr b="1" lang="en-US" sz="4220" spc="-1" strike="noStrike">
                <a:solidFill>
                  <a:srgbClr val="56aeff"/>
                </a:solidFill>
                <a:latin typeface="Now Bold"/>
              </a:rPr>
              <a:t>С ДРУГОЙ СТОРОНЫ, КОНЕЧНО, НАДО СДЕЛАТЬ ТАК, ЧТОБЫ НЕ РАСКАЧАЛАСЬ СТРАНА И ОБЩЕСТВО»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5063"/>
              </a:lnSpc>
              <a:tabLst>
                <a:tab algn="l" pos="0"/>
              </a:tabLst>
            </a:pPr>
            <a:r>
              <a:rPr b="1" lang="en-US" sz="4220" spc="-1" strike="noStrike">
                <a:solidFill>
                  <a:srgbClr val="56aeff"/>
                </a:solidFill>
                <a:latin typeface="Now Bold"/>
              </a:rPr>
              <a:t>                              </a:t>
            </a:r>
            <a:r>
              <a:rPr b="1" lang="en-US" sz="4220" spc="-1" strike="noStrike">
                <a:solidFill>
                  <a:srgbClr val="56aeff"/>
                </a:solidFill>
                <a:latin typeface="Now Bold"/>
              </a:rPr>
              <a:t>А.Г.ЛУКАШЕНКО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sldNum" idx="5"/>
          </p:nvPr>
        </p:nvSpPr>
        <p:spPr>
          <a:xfrm>
            <a:off x="16002000" y="990288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AEB6A1-BAD9-49FE-9BB2-CF185B63F2E5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Num" idx="32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83075F5-9242-408D-B3BB-16C401F2FBAF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6" name="TextBox 23"/>
          <p:cNvSpPr/>
          <p:nvPr/>
        </p:nvSpPr>
        <p:spPr>
          <a:xfrm>
            <a:off x="0" y="383040"/>
            <a:ext cx="18135360" cy="12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КОМПЛЕКСНАЯ КОРРЕКТИРОВКА НОРМ ИЗБИРАТЕЛЬНОГО КОДЕКСА РЕСПУБЛКИ БЕЛАРУСЬ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Прямоугольник 3"/>
          <p:cNvSpPr/>
          <p:nvPr/>
        </p:nvSpPr>
        <p:spPr>
          <a:xfrm>
            <a:off x="762120" y="186696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За 10 месяцев т. г. в сравнении с аналогичным периодом 2022 года в стране уменьшилось количество несанкционированных массовых мероприятий на 23,4%, а число участников протестных акций – на 77,7%.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Прямоугольник 4"/>
          <p:cNvSpPr/>
          <p:nvPr/>
        </p:nvSpPr>
        <p:spPr>
          <a:xfrm>
            <a:off x="762120" y="3634560"/>
            <a:ext cx="41907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Возможно ли повторение событий 2020 года?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Прямоугольник 5"/>
          <p:cNvSpPr/>
          <p:nvPr/>
        </p:nvSpPr>
        <p:spPr>
          <a:xfrm>
            <a:off x="5486400" y="4701600"/>
            <a:ext cx="12420360" cy="371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«Не повторится.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Это невозможно… Мы уже этого наелись, мы люди опытные, обучаемся как следует. Пусть даже не рассчитывают раскачать Беларусь. Мы этого не позволим. Это – наша страна. Те, кто раскачивают, знают, к чему это приведет».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	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                                          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А.Г.Лукашенко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0" name="Рисунок 7" descr=""/>
          <p:cNvPicPr/>
          <p:nvPr/>
        </p:nvPicPr>
        <p:blipFill>
          <a:blip r:embed="rId1"/>
          <a:srcRect l="14001" t="0" r="0" b="0"/>
          <a:stretch/>
        </p:blipFill>
        <p:spPr>
          <a:xfrm>
            <a:off x="588600" y="5726160"/>
            <a:ext cx="4668840" cy="434304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Num" idx="33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5822B7-E5B4-42D2-8183-02B48DEEFE75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2" name="TextBox 23"/>
          <p:cNvSpPr/>
          <p:nvPr/>
        </p:nvSpPr>
        <p:spPr>
          <a:xfrm>
            <a:off x="0" y="383040"/>
            <a:ext cx="18135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Прямоугольник 4"/>
          <p:cNvSpPr/>
          <p:nvPr/>
        </p:nvSpPr>
        <p:spPr>
          <a:xfrm>
            <a:off x="685800" y="118116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Главным критерием готовности государства к проведению честных и открытых выборов является качество и полнота правового регулирования избирательных процедур и процессов.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Прямоугольник 6"/>
          <p:cNvSpPr/>
          <p:nvPr/>
        </p:nvSpPr>
        <p:spPr>
          <a:xfrm>
            <a:off x="685800" y="3162240"/>
            <a:ext cx="41907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Выборы в Палату представителей в США в 2022 году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Рисунок 8" descr=""/>
          <p:cNvPicPr/>
          <p:nvPr/>
        </p:nvPicPr>
        <p:blipFill>
          <a:blip r:embed="rId1"/>
          <a:stretch/>
        </p:blipFill>
        <p:spPr>
          <a:xfrm>
            <a:off x="685800" y="5472000"/>
            <a:ext cx="5419440" cy="3457080"/>
          </a:xfrm>
          <a:prstGeom prst="rect">
            <a:avLst/>
          </a:prstGeom>
          <a:ln w="0">
            <a:noFill/>
          </a:ln>
        </p:spPr>
      </p:pic>
      <p:sp>
        <p:nvSpPr>
          <p:cNvPr id="336" name="TextBox 9"/>
          <p:cNvSpPr/>
          <p:nvPr/>
        </p:nvSpPr>
        <p:spPr>
          <a:xfrm>
            <a:off x="533520" y="9121680"/>
            <a:ext cx="5571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Тони ДеЛука, 32-й законодательный округ штата Пенсильвания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37" name="Рисунок 11" descr=""/>
          <p:cNvPicPr/>
          <p:nvPr/>
        </p:nvPicPr>
        <p:blipFill>
          <a:blip r:embed="rId2"/>
          <a:srcRect l="21334" t="6055" r="9333" b="373"/>
          <a:stretch/>
        </p:blipFill>
        <p:spPr>
          <a:xfrm>
            <a:off x="6553080" y="4879800"/>
            <a:ext cx="4495320" cy="4049640"/>
          </a:xfrm>
          <a:prstGeom prst="rect">
            <a:avLst/>
          </a:prstGeom>
          <a:ln w="0">
            <a:noFill/>
          </a:ln>
        </p:spPr>
      </p:pic>
      <p:sp>
        <p:nvSpPr>
          <p:cNvPr id="338" name="TextBox 12"/>
          <p:cNvSpPr/>
          <p:nvPr/>
        </p:nvSpPr>
        <p:spPr>
          <a:xfrm>
            <a:off x="5867280" y="9145440"/>
            <a:ext cx="5571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Саймон Силва, округ Сан-Диего, Калифорния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Прямоугольник 13"/>
          <p:cNvSpPr/>
          <p:nvPr/>
        </p:nvSpPr>
        <p:spPr>
          <a:xfrm>
            <a:off x="12573000" y="3305880"/>
            <a:ext cx="4190760" cy="60282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Были избраны после их ухода из жизни.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Подобные случаи в выборной системе США повторяются неоднократно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Num" idx="34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8286AF7-C44A-46BB-B8D8-0C2C7A1FF30F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" name="TextBox 23"/>
          <p:cNvSpPr/>
          <p:nvPr/>
        </p:nvSpPr>
        <p:spPr>
          <a:xfrm>
            <a:off x="0" y="383040"/>
            <a:ext cx="18135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Прямоугольник 3"/>
          <p:cNvSpPr/>
          <p:nvPr/>
        </p:nvSpPr>
        <p:spPr>
          <a:xfrm>
            <a:off x="685800" y="1181160"/>
            <a:ext cx="16763760" cy="149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наиболее грязной избирательной кампанией в Евросоюзе стали прошедшие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15 октября 2023 г. выборы и республиканский референдум в Польше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Прямоугольник 4"/>
          <p:cNvSpPr/>
          <p:nvPr/>
        </p:nvSpPr>
        <p:spPr>
          <a:xfrm>
            <a:off x="685800" y="3162240"/>
            <a:ext cx="419076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Правящая партия «Право и справедливость»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Стрелка: вниз 5"/>
          <p:cNvSpPr/>
          <p:nvPr/>
        </p:nvSpPr>
        <p:spPr>
          <a:xfrm>
            <a:off x="2324160" y="4991040"/>
            <a:ext cx="914040" cy="837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5" name="Прямоугольник 6"/>
          <p:cNvSpPr/>
          <p:nvPr/>
        </p:nvSpPr>
        <p:spPr>
          <a:xfrm>
            <a:off x="685800" y="5857920"/>
            <a:ext cx="7619760" cy="37810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имела явное преимущество за счет неправомерного влияния на использование государственных ресурсов и государственных СМИ, а сама кампания характеризовалась «широким использованием риторики нетерпимости, ксенофобии и женоненавистничества»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Стрелка: вниз 7"/>
          <p:cNvSpPr/>
          <p:nvPr/>
        </p:nvSpPr>
        <p:spPr>
          <a:xfrm rot="16200000">
            <a:off x="4838760" y="3657960"/>
            <a:ext cx="914040" cy="837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BY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7" name="Прямоугольник 9"/>
          <p:cNvSpPr/>
          <p:nvPr/>
        </p:nvSpPr>
        <p:spPr>
          <a:xfrm>
            <a:off x="5734080" y="3162240"/>
            <a:ext cx="714348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 </a:t>
            </a: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итоге явка на референдуме провалилась, а у ПиС оказалось всего 194 депутатских кресла в Сейме из 460 возможных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8" name="Рисунок 11" descr=""/>
          <p:cNvPicPr/>
          <p:nvPr/>
        </p:nvPicPr>
        <p:blipFill>
          <a:blip r:embed="rId1"/>
          <a:srcRect l="22307" t="0" r="22921" b="0"/>
          <a:stretch/>
        </p:blipFill>
        <p:spPr>
          <a:xfrm>
            <a:off x="13182480" y="3162240"/>
            <a:ext cx="4932000" cy="4876560"/>
          </a:xfrm>
          <a:prstGeom prst="rect">
            <a:avLst/>
          </a:prstGeom>
          <a:ln w="0">
            <a:noFill/>
          </a:ln>
        </p:spPr>
      </p:pic>
      <p:sp>
        <p:nvSpPr>
          <p:cNvPr id="349" name="Прямоугольник 12"/>
          <p:cNvSpPr/>
          <p:nvPr/>
        </p:nvSpPr>
        <p:spPr>
          <a:xfrm>
            <a:off x="8648640" y="5829120"/>
            <a:ext cx="4190760" cy="4457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наблюдатели зафиксировали 312 правонарушений (причем 173 из них связаны с выносом, перемещением, подделкой и уничтожением бюллетеней)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Num" idx="35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0A96C0-50C0-4DFD-824C-FBBA1387242F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1" name="TextBox 23"/>
          <p:cNvSpPr/>
          <p:nvPr/>
        </p:nvSpPr>
        <p:spPr>
          <a:xfrm>
            <a:off x="0" y="383040"/>
            <a:ext cx="18135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Прямоугольник 3"/>
          <p:cNvSpPr/>
          <p:nvPr/>
        </p:nvSpPr>
        <p:spPr>
          <a:xfrm>
            <a:off x="685800" y="1181160"/>
            <a:ext cx="16763760" cy="10663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Беларуси в полной мере учтен зарубежный опыт проведения выборов разного уровня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53" name="Group 2"/>
          <p:cNvGrpSpPr/>
          <p:nvPr/>
        </p:nvGrpSpPr>
        <p:grpSpPr>
          <a:xfrm>
            <a:off x="685800" y="2594160"/>
            <a:ext cx="5496480" cy="7309440"/>
            <a:chOff x="685800" y="2594160"/>
            <a:chExt cx="5496480" cy="7309440"/>
          </a:xfrm>
        </p:grpSpPr>
        <p:sp>
          <p:nvSpPr>
            <p:cNvPr id="354" name="Freeform 3"/>
            <p:cNvSpPr/>
            <p:nvPr/>
          </p:nvSpPr>
          <p:spPr>
            <a:xfrm>
              <a:off x="685800" y="2594160"/>
              <a:ext cx="5496480" cy="7309440"/>
            </a:xfrm>
            <a:custGeom>
              <a:avLst/>
              <a:gdLst>
                <a:gd name="textAreaLeft" fmla="*/ 0 w 5496480"/>
                <a:gd name="textAreaRight" fmla="*/ 5496840 w 5496480"/>
                <a:gd name="textAreaTop" fmla="*/ 0 h 7309440"/>
                <a:gd name="textAreaBottom" fmla="*/ 7309800 h 7309440"/>
              </a:gdLst>
              <a:ahLst/>
              <a:rect l="textAreaLeft" t="textAreaTop" r="textAreaRight" b="textAreaBottom"/>
              <a:pathLst>
                <a:path w="963826" h="1390105">
                  <a:moveTo>
                    <a:pt x="0" y="0"/>
                  </a:moveTo>
                  <a:lnTo>
                    <a:pt x="963826" y="0"/>
                  </a:lnTo>
                  <a:lnTo>
                    <a:pt x="963826" y="1390105"/>
                  </a:lnTo>
                  <a:lnTo>
                    <a:pt x="0" y="1390105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5" name="Прямоугольник 6"/>
          <p:cNvSpPr/>
          <p:nvPr/>
        </p:nvSpPr>
        <p:spPr>
          <a:xfrm>
            <a:off x="6400800" y="2594160"/>
            <a:ext cx="7143480" cy="18284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Выдвижение кандидатов в депутаты начинается за 70 дней и заканчивается за 40 дней до выборов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Прямоугольник 7"/>
          <p:cNvSpPr/>
          <p:nvPr/>
        </p:nvSpPr>
        <p:spPr>
          <a:xfrm>
            <a:off x="6400800" y="5600880"/>
            <a:ext cx="11048760" cy="3193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Избиратели в зависимости от места регистрации для голосования будут получать от 2 бюллетеней (как, например, жители г.Минска для голосования на выборах депутатов в Палату представителей и Минского городского Совета депутатов) до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4 бюллетеней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Num" idx="36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8B620A-796F-405F-9E03-62B87B91E91F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8" name="TextBox 23"/>
          <p:cNvSpPr/>
          <p:nvPr/>
        </p:nvSpPr>
        <p:spPr>
          <a:xfrm>
            <a:off x="0" y="383040"/>
            <a:ext cx="18135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Прямоугольник 3"/>
          <p:cNvSpPr/>
          <p:nvPr/>
        </p:nvSpPr>
        <p:spPr>
          <a:xfrm>
            <a:off x="609480" y="1409760"/>
            <a:ext cx="1706832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Выборы в Совет Республики Национального собрания восьмого созыва состоятся 4 апреля 2024 г.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Прямоугольник 4"/>
          <p:cNvSpPr/>
          <p:nvPr/>
        </p:nvSpPr>
        <p:spPr>
          <a:xfrm>
            <a:off x="609480" y="3160080"/>
            <a:ext cx="4419360" cy="55645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Выдвижение кандидатов в члены Совета Республики Национального собрания начинается через 15 дней и заканчивается не позднее чем через 25 дней после единого дня голосования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Рисунок 6" descr=""/>
          <p:cNvPicPr/>
          <p:nvPr/>
        </p:nvPicPr>
        <p:blipFill>
          <a:blip r:embed="rId1"/>
          <a:stretch/>
        </p:blipFill>
        <p:spPr>
          <a:xfrm>
            <a:off x="5410080" y="3160080"/>
            <a:ext cx="11792880" cy="5564520"/>
          </a:xfrm>
          <a:prstGeom prst="rect">
            <a:avLst/>
          </a:prstGeom>
          <a:ln w="0">
            <a:noFill/>
          </a:ln>
        </p:spPr>
      </p:pic>
      <p:sp>
        <p:nvSpPr>
          <p:cNvPr id="362" name="Прямоугольник 9"/>
          <p:cNvSpPr/>
          <p:nvPr/>
        </p:nvSpPr>
        <p:spPr>
          <a:xfrm>
            <a:off x="609480" y="8896320"/>
            <a:ext cx="17068320" cy="126000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chemeClr val="lt1"/>
                </a:solidFill>
                <a:latin typeface="Times New Roman"/>
              </a:rPr>
              <a:t>https://www.rec.gov.by/ru/election-schedule-ru/view/elections-2024-edg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Num" idx="37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A612954-1281-4A58-97EF-F0D23D104644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64" name="TextBox 23"/>
          <p:cNvSpPr/>
          <p:nvPr/>
        </p:nvSpPr>
        <p:spPr>
          <a:xfrm>
            <a:off x="0" y="383040"/>
            <a:ext cx="18135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Прямоугольник 3"/>
          <p:cNvSpPr/>
          <p:nvPr/>
        </p:nvSpPr>
        <p:spPr>
          <a:xfrm>
            <a:off x="609480" y="1409760"/>
            <a:ext cx="17068320" cy="13712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Не позднее 6 марта 2024 г. ЦИК должна определить дату выборов делегатов Всебелорусского народного собрания от местных Советов депутатов и гражданского общества.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Прямоугольник 4"/>
          <p:cNvSpPr/>
          <p:nvPr/>
        </p:nvSpPr>
        <p:spPr>
          <a:xfrm>
            <a:off x="609480" y="3179160"/>
            <a:ext cx="5638320" cy="516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соответствии с частью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5 статьи 89–2 Конституции Республики Беларусь, первое заседание ВНС в новом конституционном статусе должно состояться не позднее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60 дней после выборов депутатов, т.е. не позднее </a:t>
            </a:r>
            <a:br>
              <a:rPr sz="3200"/>
            </a:b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25 апреля 2024 г.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7" name="Рисунок 6" descr=""/>
          <p:cNvPicPr/>
          <p:nvPr/>
        </p:nvPicPr>
        <p:blipFill>
          <a:blip r:embed="rId1"/>
          <a:stretch/>
        </p:blipFill>
        <p:spPr>
          <a:xfrm>
            <a:off x="6934320" y="3179160"/>
            <a:ext cx="10882080" cy="607896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Num" idx="38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4B20D1-93D0-40A3-BC5B-FCA7F9C976F0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69" name="TextBox 23"/>
          <p:cNvSpPr/>
          <p:nvPr/>
        </p:nvSpPr>
        <p:spPr>
          <a:xfrm>
            <a:off x="0" y="383040"/>
            <a:ext cx="18135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ИЗБИРАТЕЛЬНАЯ КАМПАНИЯ – 2024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Прямоугольник 3"/>
          <p:cNvSpPr/>
          <p:nvPr/>
        </p:nvSpPr>
        <p:spPr>
          <a:xfrm>
            <a:off x="609480" y="1409760"/>
            <a:ext cx="17068320" cy="2057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2024 году избирательная кампания в Республике Беларусь будет проходить с учетом новых стратегических направлений развития нашей страны, которые наш народ определил на конституционном уровне.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Прямоугольник 4"/>
          <p:cNvSpPr/>
          <p:nvPr/>
        </p:nvSpPr>
        <p:spPr>
          <a:xfrm>
            <a:off x="585720" y="4032720"/>
            <a:ext cx="6957720" cy="56062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«Мы откровенно и честно сказали, что будем всячески участвовать в этих выборах.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Я имею в виду вертикаль власти. Это очень важная кампания в Беларуси. Важнее политической кампании в будущем году нет. Следом же формирование Всебелорусского народного собрания, избрание делегатов на это собрание».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2" name="Рисунок 6" descr=""/>
          <p:cNvPicPr/>
          <p:nvPr/>
        </p:nvPicPr>
        <p:blipFill>
          <a:blip r:embed="rId1"/>
          <a:stretch/>
        </p:blipFill>
        <p:spPr>
          <a:xfrm>
            <a:off x="9753480" y="4266000"/>
            <a:ext cx="6384240" cy="510732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roup 2"/>
          <p:cNvGrpSpPr/>
          <p:nvPr/>
        </p:nvGrpSpPr>
        <p:grpSpPr>
          <a:xfrm>
            <a:off x="16298640" y="-858960"/>
            <a:ext cx="2037600" cy="11957760"/>
            <a:chOff x="16298640" y="-858960"/>
            <a:chExt cx="2037600" cy="11957760"/>
          </a:xfrm>
        </p:grpSpPr>
        <p:sp>
          <p:nvSpPr>
            <p:cNvPr id="374" name="Freeform 3"/>
            <p:cNvSpPr/>
            <p:nvPr/>
          </p:nvSpPr>
          <p:spPr>
            <a:xfrm rot="16200000">
              <a:off x="11392560" y="4155480"/>
              <a:ext cx="11957760" cy="1928880"/>
            </a:xfrm>
            <a:custGeom>
              <a:avLst/>
              <a:gdLst>
                <a:gd name="textAreaLeft" fmla="*/ 0 w 11957760"/>
                <a:gd name="textAreaRight" fmla="*/ 11958120 w 11957760"/>
                <a:gd name="textAreaTop" fmla="*/ 0 h 1928880"/>
                <a:gd name="textAreaBottom" fmla="*/ 1929240 h 1928880"/>
              </a:gdLst>
              <a:ahLst/>
              <a:rect l="textAreaLeft" t="textAreaTop" r="textAreaRight" b="textAreaBottom"/>
              <a:pathLst>
                <a:path w="3149472" h="508135">
                  <a:moveTo>
                    <a:pt x="0" y="0"/>
                  </a:moveTo>
                  <a:lnTo>
                    <a:pt x="3149472" y="0"/>
                  </a:lnTo>
                  <a:lnTo>
                    <a:pt x="3149472" y="508135"/>
                  </a:lnTo>
                  <a:lnTo>
                    <a:pt x="0" y="508135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5" name="TextBox 4"/>
            <p:cNvSpPr/>
            <p:nvPr/>
          </p:nvSpPr>
          <p:spPr>
            <a:xfrm rot="16200000">
              <a:off x="11338560" y="4101120"/>
              <a:ext cx="11957760" cy="203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endParaRPr b="0" lang="en-US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76" name="Freeform 5"/>
          <p:cNvSpPr/>
          <p:nvPr/>
        </p:nvSpPr>
        <p:spPr>
          <a:xfrm>
            <a:off x="10690560" y="168840"/>
            <a:ext cx="2647440" cy="2647440"/>
          </a:xfrm>
          <a:custGeom>
            <a:avLst/>
            <a:gdLst>
              <a:gd name="textAreaLeft" fmla="*/ 0 w 2647440"/>
              <a:gd name="textAreaRight" fmla="*/ 2647800 w 2647440"/>
              <a:gd name="textAreaTop" fmla="*/ 0 h 2647440"/>
              <a:gd name="textAreaBottom" fmla="*/ 2647800 h 2647440"/>
            </a:gdLst>
            <a:ahLst/>
            <a:rect l="textAreaLeft" t="textAreaTop" r="textAreaRight" b="textAreaBottom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0"/>
                </a:lnTo>
                <a:lnTo>
                  <a:pt x="0" y="26477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77" name="Group 6"/>
          <p:cNvGrpSpPr/>
          <p:nvPr/>
        </p:nvGrpSpPr>
        <p:grpSpPr>
          <a:xfrm>
            <a:off x="10378440" y="649440"/>
            <a:ext cx="7518960" cy="8987400"/>
            <a:chOff x="10378440" y="649440"/>
            <a:chExt cx="7518960" cy="8987400"/>
          </a:xfrm>
        </p:grpSpPr>
        <p:sp>
          <p:nvSpPr>
            <p:cNvPr id="378" name="Freeform 7"/>
            <p:cNvSpPr/>
            <p:nvPr/>
          </p:nvSpPr>
          <p:spPr>
            <a:xfrm>
              <a:off x="10378440" y="649440"/>
              <a:ext cx="7518960" cy="8987400"/>
            </a:xfrm>
            <a:custGeom>
              <a:avLst/>
              <a:gdLst>
                <a:gd name="textAreaLeft" fmla="*/ 0 w 7518960"/>
                <a:gd name="textAreaRight" fmla="*/ 7519320 w 7518960"/>
                <a:gd name="textAreaTop" fmla="*/ 0 h 8987400"/>
                <a:gd name="textAreaBottom" fmla="*/ 8987760 h 8987400"/>
              </a:gdLst>
              <a:ahLst/>
              <a:rect l="textAreaLeft" t="textAreaTop" r="textAreaRight" b="textAreaBottom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9" name="Freeform 8"/>
          <p:cNvSpPr/>
          <p:nvPr/>
        </p:nvSpPr>
        <p:spPr>
          <a:xfrm>
            <a:off x="136800" y="8115480"/>
            <a:ext cx="2647440" cy="2647440"/>
          </a:xfrm>
          <a:custGeom>
            <a:avLst/>
            <a:gdLst>
              <a:gd name="textAreaLeft" fmla="*/ 0 w 2647440"/>
              <a:gd name="textAreaRight" fmla="*/ 2647800 w 2647440"/>
              <a:gd name="textAreaTop" fmla="*/ 0 h 2647440"/>
              <a:gd name="textAreaBottom" fmla="*/ 2647800 h 2647440"/>
            </a:gdLst>
            <a:ahLst/>
            <a:rect l="textAreaLeft" t="textAreaTop" r="textAreaRight" b="textAreaBottom"/>
            <a:pathLst>
              <a:path w="2647750" h="2647750">
                <a:moveTo>
                  <a:pt x="0" y="0"/>
                </a:moveTo>
                <a:lnTo>
                  <a:pt x="2647750" y="0"/>
                </a:lnTo>
                <a:lnTo>
                  <a:pt x="2647750" y="2647751"/>
                </a:lnTo>
                <a:lnTo>
                  <a:pt x="0" y="264775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Freeform 9"/>
          <p:cNvSpPr/>
          <p:nvPr/>
        </p:nvSpPr>
        <p:spPr>
          <a:xfrm>
            <a:off x="211680" y="312840"/>
            <a:ext cx="2572560" cy="2300040"/>
          </a:xfrm>
          <a:custGeom>
            <a:avLst/>
            <a:gdLst>
              <a:gd name="textAreaLeft" fmla="*/ 0 w 2572560"/>
              <a:gd name="textAreaRight" fmla="*/ 2572920 w 2572560"/>
              <a:gd name="textAreaTop" fmla="*/ 0 h 2300040"/>
              <a:gd name="textAreaBottom" fmla="*/ 2300400 h 2300040"/>
            </a:gdLst>
            <a:ahLst/>
            <a:rect l="textAreaLeft" t="textAreaTop" r="textAreaRight" b="textAreaBottom"/>
            <a:pathLst>
              <a:path w="2572863" h="2300569">
                <a:moveTo>
                  <a:pt x="0" y="0"/>
                </a:moveTo>
                <a:lnTo>
                  <a:pt x="2572863" y="0"/>
                </a:lnTo>
                <a:lnTo>
                  <a:pt x="2572863" y="2300569"/>
                </a:lnTo>
                <a:lnTo>
                  <a:pt x="0" y="23005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Box 10"/>
          <p:cNvSpPr/>
          <p:nvPr/>
        </p:nvSpPr>
        <p:spPr>
          <a:xfrm>
            <a:off x="211680" y="3019680"/>
            <a:ext cx="11518560" cy="33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459"/>
              </a:lnSpc>
              <a:tabLst>
                <a:tab algn="l" pos="0"/>
              </a:tabLst>
            </a:pPr>
            <a:r>
              <a:rPr b="1" lang="ru-RU" sz="5400" spc="-1" strike="noStrike">
                <a:solidFill>
                  <a:srgbClr val="56aeff"/>
                </a:solidFill>
                <a:latin typeface="Now Bold"/>
              </a:rPr>
              <a:t>Власть сделает все для того, чтобы обеспечить электоральный суверенитет Республики Беларусь, провести выборы – 2024 спокойно, открыто и объективно. </a:t>
            </a:r>
            <a:endParaRPr b="0" lang="ru-RU" sz="5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>
          <a:xfrm>
            <a:off x="1028880" y="1409760"/>
            <a:ext cx="16230240" cy="1494720"/>
            <a:chOff x="1028880" y="1409760"/>
            <a:chExt cx="16230240" cy="1494720"/>
          </a:xfrm>
        </p:grpSpPr>
        <p:sp>
          <p:nvSpPr>
            <p:cNvPr id="59" name="Freeform 3"/>
            <p:cNvSpPr/>
            <p:nvPr/>
          </p:nvSpPr>
          <p:spPr>
            <a:xfrm>
              <a:off x="1028880" y="1409760"/>
              <a:ext cx="16230240" cy="1494720"/>
            </a:xfrm>
            <a:custGeom>
              <a:avLst/>
              <a:gdLst>
                <a:gd name="textAreaLeft" fmla="*/ 0 w 16230240"/>
                <a:gd name="textAreaRight" fmla="*/ 16230600 w 16230240"/>
                <a:gd name="textAreaTop" fmla="*/ 0 h 1494720"/>
                <a:gd name="textAreaBottom" fmla="*/ 1495080 h 1494720"/>
              </a:gdLst>
              <a:ahLst/>
              <a:rect l="textAreaLeft" t="textAreaTop" r="textAreaRight" b="textAreaBottom"/>
              <a:pathLst>
                <a:path w="4274726" h="220782">
                  <a:moveTo>
                    <a:pt x="0" y="0"/>
                  </a:moveTo>
                  <a:lnTo>
                    <a:pt x="4274726" y="0"/>
                  </a:lnTo>
                  <a:lnTo>
                    <a:pt x="4274726" y="220782"/>
                  </a:lnTo>
                  <a:lnTo>
                    <a:pt x="0" y="220782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TextBox 4"/>
            <p:cNvSpPr/>
            <p:nvPr/>
          </p:nvSpPr>
          <p:spPr>
            <a:xfrm>
              <a:off x="1028880" y="1549440"/>
              <a:ext cx="16230240" cy="13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3200" spc="-1" strike="noStrike">
                  <a:solidFill>
                    <a:srgbClr val="ffffff"/>
                  </a:solidFill>
                  <a:latin typeface="Times New Roman"/>
                </a:rPr>
                <a:t>Формируются коалиции держав, противостоящих друг другу по важнейшим вопросам миропорядка и фундаментальным ценностям. </a:t>
              </a:r>
              <a:endParaRPr b="0" lang="ru-RU" sz="32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" name="Group 5"/>
          <p:cNvGrpSpPr/>
          <p:nvPr/>
        </p:nvGrpSpPr>
        <p:grpSpPr>
          <a:xfrm>
            <a:off x="1028880" y="3187080"/>
            <a:ext cx="3244320" cy="3511440"/>
            <a:chOff x="1028880" y="3187080"/>
            <a:chExt cx="3244320" cy="3511440"/>
          </a:xfrm>
        </p:grpSpPr>
        <p:sp>
          <p:nvSpPr>
            <p:cNvPr id="62" name="Freeform 6"/>
            <p:cNvSpPr/>
            <p:nvPr/>
          </p:nvSpPr>
          <p:spPr>
            <a:xfrm>
              <a:off x="1028880" y="3295440"/>
              <a:ext cx="3244320" cy="3403080"/>
            </a:xfrm>
            <a:custGeom>
              <a:avLst/>
              <a:gdLst>
                <a:gd name="textAreaLeft" fmla="*/ 0 w 3244320"/>
                <a:gd name="textAreaRight" fmla="*/ 3244680 w 3244320"/>
                <a:gd name="textAreaTop" fmla="*/ 0 h 3403080"/>
                <a:gd name="textAreaBottom" fmla="*/ 3403440 h 3403080"/>
              </a:gdLst>
              <a:ahLst/>
              <a:rect l="textAreaLeft" t="textAreaTop" r="textAreaRight" b="textAreaBottom"/>
              <a:pathLst>
                <a:path w="854590" h="896379">
                  <a:moveTo>
                    <a:pt x="0" y="0"/>
                  </a:moveTo>
                  <a:lnTo>
                    <a:pt x="854590" y="0"/>
                  </a:lnTo>
                  <a:lnTo>
                    <a:pt x="854590" y="896379"/>
                  </a:lnTo>
                  <a:lnTo>
                    <a:pt x="0" y="896379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TextBox 7"/>
            <p:cNvSpPr/>
            <p:nvPr/>
          </p:nvSpPr>
          <p:spPr>
            <a:xfrm>
              <a:off x="1028880" y="3187080"/>
              <a:ext cx="3244320" cy="351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Агрессивный характер военной политики стран Запада перестал маскироваться формулировками об «исключительно оборонительной» направленности их военных доктрин.</a:t>
              </a:r>
              <a:endParaRPr b="0" lang="ru-RU" sz="2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4" name="Group 8"/>
          <p:cNvGrpSpPr/>
          <p:nvPr/>
        </p:nvGrpSpPr>
        <p:grpSpPr>
          <a:xfrm>
            <a:off x="14014440" y="3187080"/>
            <a:ext cx="3244320" cy="3511440"/>
            <a:chOff x="14014440" y="3187080"/>
            <a:chExt cx="3244320" cy="3511440"/>
          </a:xfrm>
        </p:grpSpPr>
        <p:sp>
          <p:nvSpPr>
            <p:cNvPr id="65" name="Freeform 9"/>
            <p:cNvSpPr/>
            <p:nvPr/>
          </p:nvSpPr>
          <p:spPr>
            <a:xfrm>
              <a:off x="14014440" y="3295440"/>
              <a:ext cx="3244320" cy="3403080"/>
            </a:xfrm>
            <a:custGeom>
              <a:avLst/>
              <a:gdLst>
                <a:gd name="textAreaLeft" fmla="*/ 0 w 3244320"/>
                <a:gd name="textAreaRight" fmla="*/ 3244680 w 3244320"/>
                <a:gd name="textAreaTop" fmla="*/ 0 h 3403080"/>
                <a:gd name="textAreaBottom" fmla="*/ 3403440 h 3403080"/>
              </a:gdLst>
              <a:ahLst/>
              <a:rect l="textAreaLeft" t="textAreaTop" r="textAreaRight" b="textAreaBottom"/>
              <a:pathLst>
                <a:path w="854590" h="896379">
                  <a:moveTo>
                    <a:pt x="0" y="0"/>
                  </a:moveTo>
                  <a:lnTo>
                    <a:pt x="854590" y="0"/>
                  </a:lnTo>
                  <a:lnTo>
                    <a:pt x="854590" y="896379"/>
                  </a:lnTo>
                  <a:lnTo>
                    <a:pt x="0" y="896379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TextBox 10"/>
            <p:cNvSpPr/>
            <p:nvPr/>
          </p:nvSpPr>
          <p:spPr>
            <a:xfrm>
              <a:off x="14014440" y="3187080"/>
              <a:ext cx="3244320" cy="351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Военная сила рассматривается как основное средство отстаивания своих интересов.</a:t>
              </a:r>
              <a:endParaRPr b="0" lang="ru-RU" sz="2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7" name="Group 11"/>
          <p:cNvGrpSpPr/>
          <p:nvPr/>
        </p:nvGrpSpPr>
        <p:grpSpPr>
          <a:xfrm>
            <a:off x="5353560" y="3416760"/>
            <a:ext cx="7580160" cy="3282120"/>
            <a:chOff x="5353560" y="3416760"/>
            <a:chExt cx="7580160" cy="3282120"/>
          </a:xfrm>
        </p:grpSpPr>
        <p:sp>
          <p:nvSpPr>
            <p:cNvPr id="68" name="Freeform 12"/>
            <p:cNvSpPr/>
            <p:nvPr/>
          </p:nvSpPr>
          <p:spPr>
            <a:xfrm>
              <a:off x="5353560" y="3416760"/>
              <a:ext cx="7580160" cy="3282120"/>
            </a:xfrm>
            <a:custGeom>
              <a:avLst/>
              <a:gdLst>
                <a:gd name="textAreaLeft" fmla="*/ 0 w 7580160"/>
                <a:gd name="textAreaRight" fmla="*/ 7580520 w 7580160"/>
                <a:gd name="textAreaTop" fmla="*/ 0 h 3282120"/>
                <a:gd name="textAreaBottom" fmla="*/ 3282480 h 3282120"/>
              </a:gdLst>
              <a:ahLst/>
              <a:rect l="textAreaLeft" t="textAreaTop" r="textAreaRight" b="textAreaBottom"/>
              <a:pathLst>
                <a:path w="812800" h="351931">
                  <a:moveTo>
                    <a:pt x="0" y="0"/>
                  </a:moveTo>
                  <a:lnTo>
                    <a:pt x="812800" y="0"/>
                  </a:lnTo>
                  <a:lnTo>
                    <a:pt x="812800" y="351931"/>
                  </a:lnTo>
                  <a:lnTo>
                    <a:pt x="0" y="351931"/>
                  </a:lnTo>
                  <a:close/>
                </a:path>
              </a:pathLst>
            </a:cu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9" name="TextBox 1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1" lang="ru-RU" sz="440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1" lang="en-US" sz="440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4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0" name="Group 14"/>
          <p:cNvGrpSpPr/>
          <p:nvPr/>
        </p:nvGrpSpPr>
        <p:grpSpPr>
          <a:xfrm>
            <a:off x="3276720" y="7562880"/>
            <a:ext cx="11581920" cy="1959840"/>
            <a:chOff x="3276720" y="7562880"/>
            <a:chExt cx="11581920" cy="1959840"/>
          </a:xfrm>
        </p:grpSpPr>
        <p:sp>
          <p:nvSpPr>
            <p:cNvPr id="71" name="Freeform 15"/>
            <p:cNvSpPr/>
            <p:nvPr/>
          </p:nvSpPr>
          <p:spPr>
            <a:xfrm>
              <a:off x="3276720" y="7671240"/>
              <a:ext cx="11581920" cy="1851120"/>
            </a:xfrm>
            <a:custGeom>
              <a:avLst/>
              <a:gdLst>
                <a:gd name="textAreaLeft" fmla="*/ 0 w 11581920"/>
                <a:gd name="textAreaRight" fmla="*/ 11582280 w 11581920"/>
                <a:gd name="textAreaTop" fmla="*/ 0 h 1851120"/>
                <a:gd name="textAreaBottom" fmla="*/ 1851480 h 1851120"/>
              </a:gdLst>
              <a:ahLst/>
              <a:rect l="textAreaLeft" t="textAreaTop" r="textAreaRight" b="textAreaBottom"/>
              <a:pathLst>
                <a:path w="2721189" h="487651">
                  <a:moveTo>
                    <a:pt x="0" y="0"/>
                  </a:moveTo>
                  <a:lnTo>
                    <a:pt x="2721189" y="0"/>
                  </a:lnTo>
                  <a:lnTo>
                    <a:pt x="2721189" y="487651"/>
                  </a:lnTo>
                  <a:lnTo>
                    <a:pt x="0" y="487651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TextBox 16"/>
            <p:cNvSpPr/>
            <p:nvPr/>
          </p:nvSpPr>
          <p:spPr>
            <a:xfrm>
              <a:off x="3276720" y="7562880"/>
              <a:ext cx="11581920" cy="195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800" spc="-1" strike="noStrike">
                  <a:solidFill>
                    <a:srgbClr val="ffffff"/>
                  </a:solidFill>
                  <a:latin typeface="Times New Roman"/>
                </a:rPr>
                <a:t> </a:t>
              </a:r>
              <a:r>
                <a:rPr b="1" lang="en-US" sz="2800" spc="-1" strike="noStrike">
                  <a:solidFill>
                    <a:srgbClr val="ffffff"/>
                  </a:solidFill>
                  <a:latin typeface="Times New Roman"/>
                </a:rPr>
                <a:t>В Северо-атлантический альянс были приглашены Швеция и Финляндия без учета последствий такого шага.</a:t>
              </a:r>
              <a:endParaRPr b="0" lang="ru-RU" sz="2800" spc="-1" strike="noStrike">
                <a:solidFill>
                  <a:srgbClr val="ffffff"/>
                </a:solidFill>
                <a:latin typeface="Arial"/>
              </a:endParaRPr>
            </a:p>
            <a:p>
              <a:pPr algn="ctr">
                <a:lnSpc>
                  <a:spcPts val="2591"/>
                </a:lnSpc>
              </a:pPr>
              <a:r>
                <a:rPr b="1" lang="en-US" sz="2800" spc="-1" strike="noStrike">
                  <a:solidFill>
                    <a:srgbClr val="ffffff"/>
                  </a:solidFill>
                  <a:latin typeface="Times New Roman"/>
                </a:rPr>
                <a:t>Одновременно было принято решение об увеличении военного присутствия Альянса на восточном фланге с 40 до 300 тыс. чел. </a:t>
              </a:r>
              <a:endParaRPr b="0" lang="ru-RU" sz="2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3" name="PlaceHolder 1"/>
          <p:cNvSpPr>
            <a:spLocks noGrp="1"/>
          </p:cNvSpPr>
          <p:nvPr>
            <p:ph type="sldNum" idx="6"/>
          </p:nvPr>
        </p:nvSpPr>
        <p:spPr>
          <a:xfrm>
            <a:off x="16002000" y="97214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E890C9-4089-451D-920C-CCBB96517B56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2"/>
          <p:cNvGrpSpPr/>
          <p:nvPr/>
        </p:nvGrpSpPr>
        <p:grpSpPr>
          <a:xfrm>
            <a:off x="565920" y="1516320"/>
            <a:ext cx="16692840" cy="1458360"/>
            <a:chOff x="565920" y="1516320"/>
            <a:chExt cx="16692840" cy="1458360"/>
          </a:xfrm>
        </p:grpSpPr>
        <p:sp>
          <p:nvSpPr>
            <p:cNvPr id="75" name="Freeform 3"/>
            <p:cNvSpPr/>
            <p:nvPr/>
          </p:nvSpPr>
          <p:spPr>
            <a:xfrm>
              <a:off x="565920" y="1683360"/>
              <a:ext cx="16692840" cy="1291320"/>
            </a:xfrm>
            <a:custGeom>
              <a:avLst/>
              <a:gdLst>
                <a:gd name="textAreaLeft" fmla="*/ 0 w 16692840"/>
                <a:gd name="textAreaRight" fmla="*/ 16693200 w 16692840"/>
                <a:gd name="textAreaTop" fmla="*/ 0 h 1291320"/>
                <a:gd name="textAreaBottom" fmla="*/ 1291680 h 1291320"/>
              </a:gdLst>
              <a:ahLst/>
              <a:rect l="textAreaLeft" t="textAreaTop" r="textAreaRight" b="textAreaBottom"/>
              <a:pathLst>
                <a:path w="4274726" h="220782">
                  <a:moveTo>
                    <a:pt x="0" y="0"/>
                  </a:moveTo>
                  <a:lnTo>
                    <a:pt x="4274726" y="0"/>
                  </a:lnTo>
                  <a:lnTo>
                    <a:pt x="4274726" y="220782"/>
                  </a:lnTo>
                  <a:lnTo>
                    <a:pt x="0" y="220782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TextBox 4"/>
            <p:cNvSpPr/>
            <p:nvPr/>
          </p:nvSpPr>
          <p:spPr>
            <a:xfrm>
              <a:off x="565920" y="1516320"/>
              <a:ext cx="16692840" cy="1458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3200" spc="-1" strike="noStrike">
                  <a:solidFill>
                    <a:srgbClr val="ffffff"/>
                  </a:solidFill>
                  <a:latin typeface="Times New Roman"/>
                </a:rPr>
                <a:t>Как следствие, ускоренными темпами деградирует архитектура международной безопасности на фоне эскалации недоверия, роста военных потенциалов и неконтролируемой гонки вооружений </a:t>
              </a:r>
              <a:endParaRPr b="0" lang="ru-RU" sz="32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7" name="Group 5"/>
          <p:cNvGrpSpPr/>
          <p:nvPr/>
        </p:nvGrpSpPr>
        <p:grpSpPr>
          <a:xfrm>
            <a:off x="565920" y="3177720"/>
            <a:ext cx="3024360" cy="2080080"/>
            <a:chOff x="565920" y="3177720"/>
            <a:chExt cx="3024360" cy="2080080"/>
          </a:xfrm>
        </p:grpSpPr>
        <p:sp>
          <p:nvSpPr>
            <p:cNvPr id="78" name="Freeform 6"/>
            <p:cNvSpPr/>
            <p:nvPr/>
          </p:nvSpPr>
          <p:spPr>
            <a:xfrm>
              <a:off x="565920" y="3286440"/>
              <a:ext cx="3024360" cy="1971360"/>
            </a:xfrm>
            <a:custGeom>
              <a:avLst/>
              <a:gdLst>
                <a:gd name="textAreaLeft" fmla="*/ 0 w 3024360"/>
                <a:gd name="textAreaRight" fmla="*/ 3024720 w 3024360"/>
                <a:gd name="textAreaTop" fmla="*/ 0 h 1971360"/>
                <a:gd name="textAreaBottom" fmla="*/ 1971720 h 1971360"/>
              </a:gdLst>
              <a:ahLst/>
              <a:rect l="textAreaLeft" t="textAreaTop" r="textAreaRight" b="textAreaBottom"/>
              <a:pathLst>
                <a:path w="796598" h="519342">
                  <a:moveTo>
                    <a:pt x="0" y="0"/>
                  </a:moveTo>
                  <a:lnTo>
                    <a:pt x="796598" y="0"/>
                  </a:lnTo>
                  <a:lnTo>
                    <a:pt x="796598" y="519342"/>
                  </a:lnTo>
                  <a:lnTo>
                    <a:pt x="0" y="519342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TextBox 7"/>
            <p:cNvSpPr/>
            <p:nvPr/>
          </p:nvSpPr>
          <p:spPr>
            <a:xfrm>
              <a:off x="565920" y="3177720"/>
              <a:ext cx="3024360" cy="20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Рост военных расходов </a:t>
              </a:r>
              <a:endParaRPr b="0" lang="ru-RU" sz="2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0" name="Freeform 8"/>
          <p:cNvSpPr/>
          <p:nvPr/>
        </p:nvSpPr>
        <p:spPr>
          <a:xfrm>
            <a:off x="13505040" y="3031560"/>
            <a:ext cx="3754080" cy="2111400"/>
          </a:xfrm>
          <a:custGeom>
            <a:avLst/>
            <a:gdLst>
              <a:gd name="textAreaLeft" fmla="*/ 0 w 3754080"/>
              <a:gd name="textAreaRight" fmla="*/ 3754440 w 3754080"/>
              <a:gd name="textAreaTop" fmla="*/ 0 h 2111400"/>
              <a:gd name="textAreaBottom" fmla="*/ 2111760 h 2111400"/>
            </a:gdLst>
            <a:ahLst/>
            <a:rect l="textAreaLeft" t="textAreaTop" r="textAreaRight" b="textAreaBottom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Freeform 9"/>
          <p:cNvSpPr/>
          <p:nvPr/>
        </p:nvSpPr>
        <p:spPr>
          <a:xfrm>
            <a:off x="13505040" y="5267160"/>
            <a:ext cx="3754080" cy="2111400"/>
          </a:xfrm>
          <a:custGeom>
            <a:avLst/>
            <a:gdLst>
              <a:gd name="textAreaLeft" fmla="*/ 0 w 3754080"/>
              <a:gd name="textAreaRight" fmla="*/ 3754440 w 3754080"/>
              <a:gd name="textAreaTop" fmla="*/ 0 h 2111400"/>
              <a:gd name="textAreaBottom" fmla="*/ 2111760 h 2111400"/>
            </a:gdLst>
            <a:ahLst/>
            <a:rect l="textAreaLeft" t="textAreaTop" r="textAreaRight" b="textAreaBottom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Freeform 10"/>
          <p:cNvSpPr/>
          <p:nvPr/>
        </p:nvSpPr>
        <p:spPr>
          <a:xfrm>
            <a:off x="13505040" y="7503120"/>
            <a:ext cx="3754080" cy="2111400"/>
          </a:xfrm>
          <a:custGeom>
            <a:avLst/>
            <a:gdLst>
              <a:gd name="textAreaLeft" fmla="*/ 0 w 3754080"/>
              <a:gd name="textAreaRight" fmla="*/ 3754440 w 3754080"/>
              <a:gd name="textAreaTop" fmla="*/ 0 h 2111400"/>
              <a:gd name="textAreaBottom" fmla="*/ 2111760 h 2111400"/>
            </a:gdLst>
            <a:ahLst/>
            <a:rect l="textAreaLeft" t="textAreaTop" r="textAreaRight" b="textAreaBottom"/>
            <a:pathLst>
              <a:path w="3754361" h="2111828">
                <a:moveTo>
                  <a:pt x="0" y="0"/>
                </a:moveTo>
                <a:lnTo>
                  <a:pt x="3754361" y="0"/>
                </a:lnTo>
                <a:lnTo>
                  <a:pt x="3754361" y="2111828"/>
                </a:lnTo>
                <a:lnTo>
                  <a:pt x="0" y="21118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AutoShape 11"/>
          <p:cNvSpPr/>
          <p:nvPr/>
        </p:nvSpPr>
        <p:spPr>
          <a:xfrm flipV="1">
            <a:off x="10631520" y="6303960"/>
            <a:ext cx="1599840" cy="19080"/>
          </a:xfrm>
          <a:prstGeom prst="line">
            <a:avLst/>
          </a:prstGeom>
          <a:ln w="38100">
            <a:solidFill>
              <a:srgbClr val="ffffff"/>
            </a:solidFill>
            <a:prstDash val="sysDot"/>
            <a:round/>
            <a:headEnd len="med" type="triangle" w="lg"/>
            <a:tailEnd len="med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 anchorCtr="1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AutoShape 12"/>
          <p:cNvSpPr/>
          <p:nvPr/>
        </p:nvSpPr>
        <p:spPr>
          <a:xfrm flipH="1">
            <a:off x="12231360" y="4087440"/>
            <a:ext cx="1273320" cy="2216520"/>
          </a:xfrm>
          <a:prstGeom prst="line">
            <a:avLst/>
          </a:prstGeom>
          <a:ln w="38100">
            <a:solidFill>
              <a:srgbClr val="ffffff"/>
            </a:solidFill>
            <a:round/>
            <a:tailEnd len="sm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AutoShape 13"/>
          <p:cNvSpPr/>
          <p:nvPr/>
        </p:nvSpPr>
        <p:spPr>
          <a:xfrm flipH="1" flipV="1">
            <a:off x="12231360" y="6323040"/>
            <a:ext cx="1273320" cy="2235600"/>
          </a:xfrm>
          <a:prstGeom prst="line">
            <a:avLst/>
          </a:prstGeom>
          <a:ln w="38100">
            <a:solidFill>
              <a:srgbClr val="ffffff"/>
            </a:solidFill>
            <a:round/>
            <a:tailEnd len="sm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AutoShape 14"/>
          <p:cNvSpPr/>
          <p:nvPr/>
        </p:nvSpPr>
        <p:spPr>
          <a:xfrm flipH="1" flipV="1">
            <a:off x="12231360" y="6303960"/>
            <a:ext cx="1273320" cy="19080"/>
          </a:xfrm>
          <a:prstGeom prst="line">
            <a:avLst/>
          </a:prstGeom>
          <a:ln w="38100">
            <a:solidFill>
              <a:srgbClr val="ffffff"/>
            </a:solidFill>
            <a:round/>
            <a:tailEnd len="sm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 anchorCtr="1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87" name="Group 15"/>
          <p:cNvGrpSpPr/>
          <p:nvPr/>
        </p:nvGrpSpPr>
        <p:grpSpPr>
          <a:xfrm>
            <a:off x="7524720" y="4925880"/>
            <a:ext cx="2986560" cy="2453040"/>
            <a:chOff x="7524720" y="4925880"/>
            <a:chExt cx="2986560" cy="2453040"/>
          </a:xfrm>
        </p:grpSpPr>
        <p:sp>
          <p:nvSpPr>
            <p:cNvPr id="88" name="Freeform 16"/>
            <p:cNvSpPr/>
            <p:nvPr/>
          </p:nvSpPr>
          <p:spPr>
            <a:xfrm>
              <a:off x="7524720" y="5034240"/>
              <a:ext cx="2986560" cy="2344320"/>
            </a:xfrm>
            <a:custGeom>
              <a:avLst/>
              <a:gdLst>
                <a:gd name="textAreaLeft" fmla="*/ 0 w 2986560"/>
                <a:gd name="textAreaRight" fmla="*/ 2986920 w 2986560"/>
                <a:gd name="textAreaTop" fmla="*/ 0 h 2344320"/>
                <a:gd name="textAreaBottom" fmla="*/ 2344680 h 2344320"/>
              </a:gdLst>
              <a:ahLst/>
              <a:rect l="textAreaLeft" t="textAreaTop" r="textAreaRight" b="textAreaBottom"/>
              <a:pathLst>
                <a:path w="786641" h="617551">
                  <a:moveTo>
                    <a:pt x="0" y="0"/>
                  </a:moveTo>
                  <a:lnTo>
                    <a:pt x="786641" y="0"/>
                  </a:lnTo>
                  <a:lnTo>
                    <a:pt x="786641" y="617551"/>
                  </a:lnTo>
                  <a:lnTo>
                    <a:pt x="0" y="617551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TextBox 17"/>
            <p:cNvSpPr/>
            <p:nvPr/>
          </p:nvSpPr>
          <p:spPr>
            <a:xfrm>
              <a:off x="7524720" y="4925880"/>
              <a:ext cx="2986560" cy="245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56% мирового объёма военных расходов</a:t>
              </a:r>
              <a:endParaRPr b="0" lang="ru-RU" sz="2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0" name="Group 18"/>
          <p:cNvGrpSpPr/>
          <p:nvPr/>
        </p:nvGrpSpPr>
        <p:grpSpPr>
          <a:xfrm>
            <a:off x="279360" y="6098400"/>
            <a:ext cx="3773520" cy="3762360"/>
            <a:chOff x="279360" y="6098400"/>
            <a:chExt cx="3773520" cy="3762360"/>
          </a:xfrm>
        </p:grpSpPr>
        <p:sp>
          <p:nvSpPr>
            <p:cNvPr id="91" name="Freeform 19"/>
            <p:cNvSpPr/>
            <p:nvPr/>
          </p:nvSpPr>
          <p:spPr>
            <a:xfrm>
              <a:off x="279360" y="6206760"/>
              <a:ext cx="3773520" cy="3654000"/>
            </a:xfrm>
            <a:custGeom>
              <a:avLst/>
              <a:gdLst>
                <a:gd name="textAreaLeft" fmla="*/ 0 w 3773520"/>
                <a:gd name="textAreaRight" fmla="*/ 3773880 w 3773520"/>
                <a:gd name="textAreaTop" fmla="*/ 0 h 3654000"/>
                <a:gd name="textAreaBottom" fmla="*/ 3654360 h 3654000"/>
              </a:gdLst>
              <a:ahLst/>
              <a:rect l="textAreaLeft" t="textAreaTop" r="textAreaRight" b="textAreaBottom"/>
              <a:pathLst>
                <a:path w="796598" h="962447">
                  <a:moveTo>
                    <a:pt x="0" y="0"/>
                  </a:moveTo>
                  <a:lnTo>
                    <a:pt x="796598" y="0"/>
                  </a:lnTo>
                  <a:lnTo>
                    <a:pt x="796598" y="962447"/>
                  </a:lnTo>
                  <a:lnTo>
                    <a:pt x="0" y="962447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TextBox 20"/>
            <p:cNvSpPr/>
            <p:nvPr/>
          </p:nvSpPr>
          <p:spPr>
            <a:xfrm>
              <a:off x="279360" y="6098400"/>
              <a:ext cx="3773520" cy="376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Из общего мирового запаса, составлявшего в январе 2023 г. примерно 12 512 боеголовок, </a:t>
              </a:r>
              <a:br>
                <a:rPr sz="2400"/>
              </a:b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9 576 находились в военных запасах для потенциального использования, что на </a:t>
              </a:r>
              <a:br>
                <a:rPr sz="2400"/>
              </a:b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86 больше, чем в январе 2022 г.</a:t>
              </a:r>
              <a:endParaRPr b="0" lang="ru-RU" sz="2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3" name="AutoShape 21"/>
          <p:cNvSpPr/>
          <p:nvPr/>
        </p:nvSpPr>
        <p:spPr>
          <a:xfrm>
            <a:off x="2076120" y="5212800"/>
            <a:ext cx="360" cy="939600"/>
          </a:xfrm>
          <a:prstGeom prst="line">
            <a:avLst/>
          </a:prstGeom>
          <a:ln w="38100">
            <a:solidFill>
              <a:srgbClr val="ffffff"/>
            </a:solidFill>
            <a:round/>
            <a:tailEnd len="sm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Freeform 22"/>
          <p:cNvSpPr/>
          <p:nvPr/>
        </p:nvSpPr>
        <p:spPr>
          <a:xfrm>
            <a:off x="4640040" y="5081400"/>
            <a:ext cx="2297160" cy="2297160"/>
          </a:xfrm>
          <a:custGeom>
            <a:avLst/>
            <a:gdLst>
              <a:gd name="textAreaLeft" fmla="*/ 0 w 2297160"/>
              <a:gd name="textAreaRight" fmla="*/ 2297520 w 2297160"/>
              <a:gd name="textAreaTop" fmla="*/ 0 h 2297160"/>
              <a:gd name="textAreaBottom" fmla="*/ 2297520 h 2297160"/>
            </a:gdLst>
            <a:ahLst/>
            <a:rect l="textAreaLeft" t="textAreaTop" r="textAreaRight" b="textAreaBottom"/>
            <a:pathLst>
              <a:path w="2297659" h="2297659">
                <a:moveTo>
                  <a:pt x="0" y="0"/>
                </a:moveTo>
                <a:lnTo>
                  <a:pt x="2297659" y="0"/>
                </a:lnTo>
                <a:lnTo>
                  <a:pt x="2297659" y="2297660"/>
                </a:lnTo>
                <a:lnTo>
                  <a:pt x="0" y="22976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96" name="Group 24"/>
          <p:cNvGrpSpPr/>
          <p:nvPr/>
        </p:nvGrpSpPr>
        <p:grpSpPr>
          <a:xfrm>
            <a:off x="6119280" y="7780680"/>
            <a:ext cx="3024360" cy="2080080"/>
            <a:chOff x="6119280" y="7780680"/>
            <a:chExt cx="3024360" cy="2080080"/>
          </a:xfrm>
        </p:grpSpPr>
        <p:sp>
          <p:nvSpPr>
            <p:cNvPr id="97" name="Freeform 25"/>
            <p:cNvSpPr/>
            <p:nvPr/>
          </p:nvSpPr>
          <p:spPr>
            <a:xfrm>
              <a:off x="6119280" y="7889040"/>
              <a:ext cx="3024360" cy="1971360"/>
            </a:xfrm>
            <a:custGeom>
              <a:avLst/>
              <a:gdLst>
                <a:gd name="textAreaLeft" fmla="*/ 0 w 3024360"/>
                <a:gd name="textAreaRight" fmla="*/ 3024720 w 3024360"/>
                <a:gd name="textAreaTop" fmla="*/ 0 h 1971360"/>
                <a:gd name="textAreaBottom" fmla="*/ 1971720 h 1971360"/>
              </a:gdLst>
              <a:ahLst/>
              <a:rect l="textAreaLeft" t="textAreaTop" r="textAreaRight" b="textAreaBottom"/>
              <a:pathLst>
                <a:path w="796598" h="519342">
                  <a:moveTo>
                    <a:pt x="0" y="0"/>
                  </a:moveTo>
                  <a:lnTo>
                    <a:pt x="796598" y="0"/>
                  </a:lnTo>
                  <a:lnTo>
                    <a:pt x="796598" y="519342"/>
                  </a:lnTo>
                  <a:lnTo>
                    <a:pt x="0" y="519342"/>
                  </a:lnTo>
                  <a:close/>
                </a:path>
              </a:pathLst>
            </a:custGeom>
            <a:solidFill>
              <a:srgbClr val="145d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TextBox 26"/>
            <p:cNvSpPr/>
            <p:nvPr/>
          </p:nvSpPr>
          <p:spPr>
            <a:xfrm>
              <a:off x="6119280" y="7780680"/>
              <a:ext cx="3024360" cy="20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591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Times New Roman"/>
                </a:rPr>
                <a:t>90% ядерного оружия сосредоточено в России и США</a:t>
              </a:r>
              <a:endParaRPr b="0" lang="ru-RU" sz="24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99" name="AutoShape 27"/>
          <p:cNvSpPr/>
          <p:nvPr/>
        </p:nvSpPr>
        <p:spPr>
          <a:xfrm>
            <a:off x="4053240" y="8033760"/>
            <a:ext cx="2066040" cy="841320"/>
          </a:xfrm>
          <a:prstGeom prst="line">
            <a:avLst/>
          </a:prstGeom>
          <a:ln w="38100">
            <a:solidFill>
              <a:srgbClr val="ffffff"/>
            </a:solidFill>
            <a:round/>
            <a:tailEnd len="sm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sldNum" idx="7"/>
          </p:nvPr>
        </p:nvSpPr>
        <p:spPr>
          <a:xfrm>
            <a:off x="16154280" y="974160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30EE74-3503-4C1F-B4D1-2C32FAA88F66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6"/>
          <p:cNvSpPr/>
          <p:nvPr/>
        </p:nvSpPr>
        <p:spPr>
          <a:xfrm>
            <a:off x="7299720" y="3238560"/>
            <a:ext cx="3825000" cy="2895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2021 год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204 военных конфликта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Рисунок 14" descr=""/>
          <p:cNvPicPr/>
          <p:nvPr/>
        </p:nvPicPr>
        <p:blipFill>
          <a:blip r:embed="rId1"/>
          <a:stretch/>
        </p:blipFill>
        <p:spPr>
          <a:xfrm>
            <a:off x="2362320" y="5234040"/>
            <a:ext cx="14477760" cy="505728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sldNum" idx="8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D61871-734C-434D-B14D-84E46BAECEF0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4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Прямоугольник 4"/>
          <p:cNvSpPr/>
          <p:nvPr/>
        </p:nvSpPr>
        <p:spPr>
          <a:xfrm>
            <a:off x="898920" y="1866960"/>
            <a:ext cx="16763760" cy="8776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Создавшаяся ситуация стала причиной многих региональных конфликтов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Прямоугольник 5"/>
          <p:cNvSpPr/>
          <p:nvPr/>
        </p:nvSpPr>
        <p:spPr>
          <a:xfrm>
            <a:off x="2102760" y="3238560"/>
            <a:ext cx="3825000" cy="2895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По данным Гейдельбергского института исследований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7"/>
          <p:cNvSpPr/>
          <p:nvPr/>
        </p:nvSpPr>
        <p:spPr>
          <a:xfrm>
            <a:off x="12496680" y="3238560"/>
            <a:ext cx="3825000" cy="2895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2022 год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216 военных конфликта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8" name="Прямая со стрелкой 9"/>
          <p:cNvCxnSpPr>
            <a:stCxn id="106" idx="3"/>
            <a:endCxn id="101" idx="1"/>
          </p:cNvCxnSpPr>
          <p:nvPr/>
        </p:nvCxnSpPr>
        <p:spPr>
          <a:xfrm>
            <a:off x="5927760" y="4686120"/>
            <a:ext cx="1372320" cy="36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cxnSp>
        <p:nvCxnSpPr>
          <p:cNvPr id="109" name="Прямая со стрелкой 11"/>
          <p:cNvCxnSpPr/>
          <p:nvPr/>
        </p:nvCxnSpPr>
        <p:spPr>
          <a:xfrm>
            <a:off x="11125080" y="4686120"/>
            <a:ext cx="1371960" cy="360"/>
          </a:xfrm>
          <a:prstGeom prst="straightConnector1">
            <a:avLst/>
          </a:prstGeom>
          <a:ln>
            <a:solidFill>
              <a:srgbClr val="4bacc6"/>
            </a:solidFill>
            <a:round/>
            <a:tailEnd len="med" type="triangle" w="med"/>
          </a:ln>
        </p:spPr>
      </p:cxnSp>
      <p:sp>
        <p:nvSpPr>
          <p:cNvPr id="110" name="Прямоугольник 12"/>
          <p:cNvSpPr/>
          <p:nvPr/>
        </p:nvSpPr>
        <p:spPr>
          <a:xfrm>
            <a:off x="830520" y="6627600"/>
            <a:ext cx="16763760" cy="17920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Международную обстановку обострил вооруженный конфликт на Украине, превратившийся в прокси-войну. Существует угроза его эскалации в случае, если в него вмешаются войска НАТО.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Num" idx="9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5E50C1C-DC4C-459A-B212-85FD7016C1DD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Прямоугольник 3"/>
          <p:cNvSpPr/>
          <p:nvPr/>
        </p:nvSpPr>
        <p:spPr>
          <a:xfrm>
            <a:off x="898920" y="1257480"/>
            <a:ext cx="16763760" cy="8776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Радикализация политических режимов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Рисунок 5" descr=""/>
          <p:cNvPicPr/>
          <p:nvPr/>
        </p:nvPicPr>
        <p:blipFill>
          <a:blip r:embed="rId1"/>
          <a:stretch/>
        </p:blipFill>
        <p:spPr>
          <a:xfrm>
            <a:off x="228600" y="2652840"/>
            <a:ext cx="3889800" cy="230976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7" descr=""/>
          <p:cNvPicPr/>
          <p:nvPr/>
        </p:nvPicPr>
        <p:blipFill>
          <a:blip r:embed="rId2"/>
          <a:srcRect l="0" t="20762" r="1113" b="21115"/>
          <a:stretch/>
        </p:blipFill>
        <p:spPr>
          <a:xfrm>
            <a:off x="188640" y="5200920"/>
            <a:ext cx="3929760" cy="23097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9" descr=""/>
          <p:cNvPicPr/>
          <p:nvPr/>
        </p:nvPicPr>
        <p:blipFill>
          <a:blip r:embed="rId3"/>
          <a:stretch/>
        </p:blipFill>
        <p:spPr>
          <a:xfrm>
            <a:off x="152280" y="7749000"/>
            <a:ext cx="3943800" cy="230976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0"/>
          <p:cNvSpPr/>
          <p:nvPr/>
        </p:nvSpPr>
        <p:spPr>
          <a:xfrm>
            <a:off x="4724280" y="2652840"/>
            <a:ext cx="4876560" cy="230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праворадикальная партия «Альтернатива для Германии»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11"/>
          <p:cNvSpPr/>
          <p:nvPr/>
        </p:nvSpPr>
        <p:spPr>
          <a:xfrm>
            <a:off x="9906120" y="2652840"/>
            <a:ext cx="7848360" cy="230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в 2022 году в стране насчитывалось 38,8 тыс. правых экстремистов, из которых 14 тыс. были агрессивными, в 2022 году в неонацистских акциях, приняли участие почти 16 тыс. чел.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Прямоугольник 12"/>
          <p:cNvSpPr/>
          <p:nvPr/>
        </p:nvSpPr>
        <p:spPr>
          <a:xfrm>
            <a:off x="4724280" y="5200920"/>
            <a:ext cx="13029840" cy="230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Дискриминация по расовому признаку является основной причиной введения официальной Ригой с 10 августа 2021 г. чрезвычайного положения на границе с Республикой Беларусь. Латышам запрещено выражать свое мнение по вопросам, которые могут «бросить вызов независимости, суверенитету, территориальной ценности или власти»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13"/>
          <p:cNvSpPr/>
          <p:nvPr/>
        </p:nvSpPr>
        <p:spPr>
          <a:xfrm>
            <a:off x="4724280" y="7749000"/>
            <a:ext cx="13029840" cy="23097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Популярны оппозиционные партии националистического толка – «Отечество» и Консервативная народная партия. В стране отмечаются случаи дискриминации русскоговорящих граждан.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Num" idx="10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A418F7-DF6A-4704-8F48-2D7AA868B5DB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2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Прямоугольник 3"/>
          <p:cNvSpPr/>
          <p:nvPr/>
        </p:nvSpPr>
        <p:spPr>
          <a:xfrm>
            <a:off x="898920" y="1257480"/>
            <a:ext cx="16763760" cy="1676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Следование отдельных европейских государств в неонацистском идеологическом фарватере подтверждают набирающая обороты кампания по переписыванию в Европе истории Второй мировой войны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Рисунок 4" descr=""/>
          <p:cNvPicPr/>
          <p:nvPr/>
        </p:nvPicPr>
        <p:blipFill>
          <a:blip r:embed="rId1"/>
          <a:srcRect l="0" t="20761" r="1107" b="21111"/>
          <a:stretch/>
        </p:blipFill>
        <p:spPr>
          <a:xfrm>
            <a:off x="5542200" y="3268080"/>
            <a:ext cx="1831320" cy="107640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5"/>
          <p:cNvSpPr/>
          <p:nvPr/>
        </p:nvSpPr>
        <p:spPr>
          <a:xfrm>
            <a:off x="4419720" y="4714920"/>
            <a:ext cx="4076280" cy="3933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ежегодно </a:t>
            </a: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16 марта проходят шествия бывших легионеров «Ваффен-СС» и их последователей. Мемориалы в их честь охраняются государством.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Прямоугольник 6"/>
          <p:cNvSpPr/>
          <p:nvPr/>
        </p:nvSpPr>
        <p:spPr>
          <a:xfrm>
            <a:off x="152280" y="4678920"/>
            <a:ext cx="4114440" cy="39697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6 октября 2020 г. на Антакальнисском кладбище в г.Вильнюсе был открыт памятник А.Раманаускасу, принимавшему участие в еврейских погромах и убийствах коммунистов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Рисунок 8" descr=""/>
          <p:cNvPicPr/>
          <p:nvPr/>
        </p:nvPicPr>
        <p:blipFill>
          <a:blip r:embed="rId2"/>
          <a:srcRect l="0" t="12281" r="0" b="12500"/>
          <a:stretch/>
        </p:blipFill>
        <p:spPr>
          <a:xfrm>
            <a:off x="1294200" y="3268080"/>
            <a:ext cx="1831320" cy="98928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9" descr=""/>
          <p:cNvPicPr/>
          <p:nvPr/>
        </p:nvPicPr>
        <p:blipFill>
          <a:blip r:embed="rId3"/>
          <a:stretch/>
        </p:blipFill>
        <p:spPr>
          <a:xfrm>
            <a:off x="9790200" y="3226320"/>
            <a:ext cx="1831320" cy="1072440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10"/>
          <p:cNvSpPr/>
          <p:nvPr/>
        </p:nvSpPr>
        <p:spPr>
          <a:xfrm>
            <a:off x="8686800" y="4714920"/>
            <a:ext cx="4076280" cy="3933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в местечке Синимяэ регулярно проводятся «слеты» ветеранов </a:t>
            </a:r>
            <a:br>
              <a:rPr sz="2800"/>
            </a:b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20-й эстонской дивизии СС и их ультраправых сторонников.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Прямоугольник 11"/>
          <p:cNvSpPr/>
          <p:nvPr/>
        </p:nvSpPr>
        <p:spPr>
          <a:xfrm>
            <a:off x="12916080" y="4696920"/>
            <a:ext cx="5067000" cy="3933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ежегодного проводятся т.н. «марши проклятых солдат», участники которых чтут память Р.Райса, который в январе–феврале 1946 г. вместе со своим отрядом участвовал в сожжении пяти деревень в Восточной Польше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Рисунок 13" descr=""/>
          <p:cNvPicPr/>
          <p:nvPr/>
        </p:nvPicPr>
        <p:blipFill>
          <a:blip r:embed="rId4"/>
          <a:srcRect l="0" t="17785" r="0" b="16316"/>
          <a:stretch/>
        </p:blipFill>
        <p:spPr>
          <a:xfrm>
            <a:off x="14533920" y="3236040"/>
            <a:ext cx="1831320" cy="1080360"/>
          </a:xfrm>
          <a:prstGeom prst="rect">
            <a:avLst/>
          </a:prstGeom>
          <a:ln w="0">
            <a:noFill/>
          </a:ln>
        </p:spPr>
      </p:pic>
      <p:sp>
        <p:nvSpPr>
          <p:cNvPr id="132" name="TextBox 16"/>
          <p:cNvSpPr/>
          <p:nvPr/>
        </p:nvSpPr>
        <p:spPr>
          <a:xfrm>
            <a:off x="1714320" y="4316760"/>
            <a:ext cx="95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Литва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TextBox 17"/>
          <p:cNvSpPr/>
          <p:nvPr/>
        </p:nvSpPr>
        <p:spPr>
          <a:xfrm>
            <a:off x="5981760" y="4327560"/>
            <a:ext cx="95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Латвия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TextBox 18"/>
          <p:cNvSpPr/>
          <p:nvPr/>
        </p:nvSpPr>
        <p:spPr>
          <a:xfrm>
            <a:off x="10248840" y="4338720"/>
            <a:ext cx="1122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Эстония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TextBox 19"/>
          <p:cNvSpPr/>
          <p:nvPr/>
        </p:nvSpPr>
        <p:spPr>
          <a:xfrm>
            <a:off x="14973120" y="4289400"/>
            <a:ext cx="1122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Польша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Num" idx="11"/>
          </p:nvPr>
        </p:nvSpPr>
        <p:spPr>
          <a:xfrm>
            <a:off x="16002000" y="9791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en-US" sz="18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5C63EB-3A56-40F9-A941-4047807920C2}" type="slidenum">
              <a:rPr b="1" lang="en-US" sz="18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7" name="TextBox 23"/>
          <p:cNvSpPr/>
          <p:nvPr/>
        </p:nvSpPr>
        <p:spPr>
          <a:xfrm>
            <a:off x="624960" y="383040"/>
            <a:ext cx="17037720" cy="128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063"/>
              </a:lnSpc>
              <a:tabLst>
                <a:tab algn="l" pos="0"/>
              </a:tabLst>
            </a:pP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РЕСПУБЛИКА БЕЛАРУСЬ В ГЕОПОЛИТИЧЕСКИХ РЕАЛИЯХ</a:t>
            </a:r>
            <a:r>
              <a:rPr b="0" lang="ru-RU" sz="4220" spc="-1" strike="noStrike">
                <a:solidFill>
                  <a:srgbClr val="56aeff"/>
                </a:solidFill>
                <a:latin typeface="Now Bold"/>
              </a:rPr>
              <a:t> </a:t>
            </a:r>
            <a:r>
              <a:rPr b="0" lang="en-US" sz="4220" spc="-1" strike="noStrike">
                <a:solidFill>
                  <a:srgbClr val="56aeff"/>
                </a:solidFill>
                <a:latin typeface="Now Bold"/>
              </a:rPr>
              <a:t>XXI ВЕКА </a:t>
            </a:r>
            <a:endParaRPr b="0" lang="ru-RU" sz="422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Прямоугольник 3"/>
          <p:cNvSpPr/>
          <p:nvPr/>
        </p:nvSpPr>
        <p:spPr>
          <a:xfrm>
            <a:off x="898920" y="1257480"/>
            <a:ext cx="16763760" cy="16761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lt1"/>
                </a:solidFill>
                <a:latin typeface="Times New Roman"/>
              </a:rPr>
              <a:t>Следование отдельных европейских государств в неонацистском идеологическом фарватере подтверждают набирающая обороты кампания по переписыванию в Европе истории Второй мировой войны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4" descr=""/>
          <p:cNvPicPr/>
          <p:nvPr/>
        </p:nvPicPr>
        <p:blipFill>
          <a:blip r:embed="rId1"/>
          <a:stretch/>
        </p:blipFill>
        <p:spPr>
          <a:xfrm>
            <a:off x="4330080" y="3445200"/>
            <a:ext cx="1838160" cy="114840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6"/>
          <p:cNvSpPr/>
          <p:nvPr/>
        </p:nvSpPr>
        <p:spPr>
          <a:xfrm>
            <a:off x="898920" y="5105520"/>
            <a:ext cx="8700480" cy="3933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30 апреля 2020 г. в пражском районе Ржепорие установлен памятник «власовцам». На Ольшанском кладбище в г.Праге находится мемориал РОА, у которого регулярно проводятся памятные акции. Местом притяжения чешских неонацистов является восстановленный в 2011 году в н.п.Корженов (Либерецкий край) мемориал «Железный крест» в память о чешских добровольцах в рядах вермахта и «Ваффен-СС».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Рисунок 8" descr=""/>
          <p:cNvPicPr/>
          <p:nvPr/>
        </p:nvPicPr>
        <p:blipFill>
          <a:blip r:embed="rId2"/>
          <a:stretch/>
        </p:blipFill>
        <p:spPr>
          <a:xfrm>
            <a:off x="12801600" y="3314880"/>
            <a:ext cx="1866960" cy="1144800"/>
          </a:xfrm>
          <a:prstGeom prst="rect">
            <a:avLst/>
          </a:prstGeom>
          <a:ln w="0">
            <a:noFill/>
          </a:ln>
        </p:spPr>
      </p:pic>
      <p:sp>
        <p:nvSpPr>
          <p:cNvPr id="142" name="Прямоугольник 9"/>
          <p:cNvSpPr/>
          <p:nvPr/>
        </p:nvSpPr>
        <p:spPr>
          <a:xfrm>
            <a:off x="11696760" y="5013000"/>
            <a:ext cx="4076280" cy="39333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lt1"/>
                </a:solidFill>
                <a:latin typeface="Times New Roman"/>
              </a:rPr>
              <a:t>в мае 2023 г. в г.Париже в очередной раз был санкционирован ежегодный марш неонацистов, собравший 550 чел.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10"/>
          <p:cNvSpPr/>
          <p:nvPr/>
        </p:nvSpPr>
        <p:spPr>
          <a:xfrm>
            <a:off x="4773240" y="4664880"/>
            <a:ext cx="95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Чехия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TextBox 11"/>
          <p:cNvSpPr/>
          <p:nvPr/>
        </p:nvSpPr>
        <p:spPr>
          <a:xfrm>
            <a:off x="13259160" y="4551840"/>
            <a:ext cx="1409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</a:rPr>
              <a:t>Франция</a:t>
            </a: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Application>LibreOffice/7.4.7.2$Linux_X86_64 LibreOffice_project/40$Build-2</Application>
  <AppVersion>15.0000</AppVersion>
  <Words>3149</Words>
  <Paragraphs>265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Святослав Михайлов</dc:creator>
  <dc:description/>
  <dc:identifier>DAF2xZFofvQ</dc:identifier>
  <dc:language>ru-RU</dc:language>
  <cp:lastModifiedBy>Святослав Михайлов</cp:lastModifiedBy>
  <dcterms:modified xsi:type="dcterms:W3CDTF">2023-12-14T07:42:49Z</dcterms:modified>
  <cp:revision>36</cp:revision>
  <dc:subject/>
  <dc:title>ПОЛИТИЧЕСКАЯ БЕЗОПАСНОСТЬ КАК ОСНОВА ОБЩЕСТВЕННО-ПОЛИТИЧЕСКОЙ СТАБИЛЬНОСТИ СУВЕРЕННОГО ГОСУДАРСТВА. ИЗБИРАТЕЛЬНАЯ КАМПАНИЯ 2024 ГОДА В НОВЫХ ПРАВОВЫХ УСЛОВИЯХ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37</vt:i4>
  </property>
</Properties>
</file>